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&#36825;&#20123;&#25991;&#20214;&#21487;&#20197;&#30005;&#23376;&#29256;&#24418;&#24335;&#21457;&#37038;&#31665;xwlw@whu.edu.c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s.whu.edu.cn/authserver/login?service=http://uas.metaauth.com/cas-whu/login.jsp?serviceIP=www.metaauth.com/" TargetMode="External"/><Relationship Id="rId2" Type="http://schemas.openxmlformats.org/officeDocument/2006/relationships/hyperlink" Target="https://www.lib.whu.edu.cn/webfile/category/PhD_thesis_submission/31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b.whu.edu.cn/webfile/upload/2020/11-19/10-25-5509901325607445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b.whu.edu.cn/webfile/category/submission_add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.whu.edu.cn/webfile/category/zblw/888.html" TargetMode="External"/><Relationship Id="rId2" Type="http://schemas.openxmlformats.org/officeDocument/2006/relationships/hyperlink" Target="mailto:&#36825;&#20123;&#25991;&#20214;&#21487;&#20197;&#30005;&#23376;&#29256;&#24418;&#24335;&#21457;&#37038;&#31665;xwlw@whu.edu.c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/>
              <a:t>武汉</a:t>
            </a:r>
            <a:r>
              <a:rPr lang="zh-CN" altLang="en-US" sz="4000" b="1" dirty="0" smtClean="0"/>
              <a:t>大学图书馆博硕士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zh-CN" altLang="en-US" sz="4000" b="1" dirty="0" smtClean="0"/>
              <a:t>学位论文数据库相关问题说明</a:t>
            </a:r>
            <a:endParaRPr lang="zh-CN" altLang="en-US" sz="40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altLang="zh-CN" sz="2000" dirty="0" smtClean="0"/>
          </a:p>
          <a:p>
            <a:pPr algn="r"/>
            <a:endParaRPr lang="en-US" altLang="zh-CN" sz="2000" dirty="0"/>
          </a:p>
          <a:p>
            <a:r>
              <a:rPr lang="en-US" altLang="zh-CN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2021</a:t>
            </a:r>
            <a:r>
              <a:rPr lang="zh-CN" alt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年</a:t>
            </a:r>
            <a:r>
              <a:rPr lang="en-US" altLang="zh-CN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10</a:t>
            </a:r>
            <a:r>
              <a:rPr lang="zh-CN" alt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月</a:t>
            </a:r>
            <a:r>
              <a:rPr lang="en-US" altLang="zh-CN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9</a:t>
            </a:r>
            <a:r>
              <a:rPr lang="zh-CN" altLang="en-US" sz="2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487646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关于图书馆博硕士论文库利用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b="1" dirty="0" smtClean="0"/>
              <a:t>下载说明</a:t>
            </a:r>
            <a:endParaRPr lang="en-US" altLang="zh-CN" sz="2000" b="1" dirty="0" smtClean="0"/>
          </a:p>
          <a:p>
            <a:pPr marL="0" indent="0">
              <a:buNone/>
            </a:pPr>
            <a:endParaRPr lang="en-US" altLang="zh-CN" sz="2000" b="1" dirty="0" smtClean="0"/>
          </a:p>
          <a:p>
            <a:r>
              <a:rPr lang="zh-CN" altLang="en-US" sz="1800" b="1" dirty="0" smtClean="0"/>
              <a:t>论文作者本人可以下载自己的论文，需图书馆人工处理。</a:t>
            </a:r>
            <a:r>
              <a:rPr lang="zh-CN" altLang="en-US" sz="1800" dirty="0" smtClean="0"/>
              <a:t>提供</a:t>
            </a:r>
            <a:r>
              <a:rPr lang="zh-CN" altLang="en-US" sz="1800" dirty="0"/>
              <a:t>作者本人</a:t>
            </a:r>
            <a:r>
              <a:rPr lang="zh-CN" altLang="en-US" sz="1800" dirty="0" smtClean="0"/>
              <a:t>身份证</a:t>
            </a:r>
            <a:r>
              <a:rPr lang="zh-CN" altLang="en-US" sz="1800" dirty="0"/>
              <a:t>、相应学历的学位证（或是毕业证</a:t>
            </a:r>
            <a:r>
              <a:rPr lang="zh-CN" altLang="en-US" sz="1800" dirty="0" smtClean="0"/>
              <a:t>）、及下载全文理由。无需来图书馆，只需将文件以</a:t>
            </a:r>
            <a:r>
              <a:rPr lang="zh-CN" altLang="en-US" sz="1800" dirty="0"/>
              <a:t>电子形式发邮箱  </a:t>
            </a:r>
            <a:r>
              <a:rPr lang="en-US" altLang="zh-CN" sz="1800" dirty="0">
                <a:hlinkClick r:id="rId2"/>
              </a:rPr>
              <a:t>xwlw@whu.edu.cn </a:t>
            </a:r>
            <a:r>
              <a:rPr lang="zh-CN" altLang="en-US" sz="1800" dirty="0" smtClean="0"/>
              <a:t>并邮件写清楚论文基本信息（作者、中文题名、导师、院系等）。电联：</a:t>
            </a:r>
            <a:r>
              <a:rPr lang="en-US" altLang="zh-CN" sz="1800" dirty="0" smtClean="0"/>
              <a:t>68756446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zh-CN" altLang="en-US" sz="1800" b="1" dirty="0" smtClean="0"/>
              <a:t>论文作者导师、培养单位、研究生院需下载学位论文的，则需出示公函，且提供的名单页也需盖公章。</a:t>
            </a:r>
            <a:r>
              <a:rPr lang="zh-CN" altLang="en-US" sz="1800" dirty="0" smtClean="0"/>
              <a:t>持原件至</a:t>
            </a:r>
            <a:r>
              <a:rPr lang="zh-CN" altLang="en-US" sz="1800" dirty="0"/>
              <a:t>总馆</a:t>
            </a:r>
            <a:r>
              <a:rPr lang="en-US" altLang="zh-CN" sz="1800" dirty="0" smtClean="0"/>
              <a:t>D103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68756446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endParaRPr lang="en-US" altLang="zh-CN" sz="1800" dirty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zh-CN" altLang="en-US" sz="1800" b="1" dirty="0"/>
              <a:t>认证用户不能下载</a:t>
            </a:r>
            <a:r>
              <a:rPr lang="zh-CN" altLang="en-US" sz="1800" b="1" dirty="0" smtClean="0"/>
              <a:t>全文，</a:t>
            </a:r>
            <a:r>
              <a:rPr lang="zh-CN" altLang="en-US" sz="1800" dirty="0" smtClean="0"/>
              <a:t>可在线浏览发布年限到期的全文。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5266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b="1" dirty="0" smtClean="0"/>
              <a:t>利用说明</a:t>
            </a:r>
            <a:endParaRPr lang="en-US" altLang="zh-CN" sz="2000" b="1" dirty="0" smtClean="0"/>
          </a:p>
          <a:p>
            <a:pPr marL="0" indent="0">
              <a:buNone/>
            </a:pPr>
            <a:endParaRPr lang="en-US" altLang="zh-CN" sz="2000" b="1" dirty="0"/>
          </a:p>
          <a:p>
            <a:pPr marL="0" indent="0">
              <a:buNone/>
            </a:pPr>
            <a:endParaRPr lang="en-US" altLang="zh-CN" sz="2000" b="1" dirty="0" smtClean="0"/>
          </a:p>
          <a:p>
            <a:r>
              <a:rPr lang="zh-CN" altLang="en-US" sz="1800" dirty="0"/>
              <a:t>武汉大学博硕士学位论文</a:t>
            </a:r>
            <a:r>
              <a:rPr lang="zh-CN" altLang="en-US" sz="1800" dirty="0" smtClean="0"/>
              <a:t>数据库不论</a:t>
            </a:r>
            <a:r>
              <a:rPr lang="zh-CN" altLang="en-US" sz="1800" dirty="0"/>
              <a:t>是校内外访问，都需要统一认证登录，账密为武大校园信息门户的账号密码。 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 smtClean="0"/>
              <a:t>元数据</a:t>
            </a:r>
            <a:r>
              <a:rPr lang="zh-CN" altLang="en-US" sz="1800" dirty="0"/>
              <a:t>与前</a:t>
            </a:r>
            <a:r>
              <a:rPr lang="en-US" altLang="zh-CN" sz="1800" dirty="0"/>
              <a:t>16</a:t>
            </a:r>
            <a:r>
              <a:rPr lang="zh-CN" altLang="en-US" sz="1800" dirty="0"/>
              <a:t>页实时发布后即</a:t>
            </a:r>
            <a:r>
              <a:rPr lang="zh-CN" altLang="en-US" sz="1800" dirty="0" smtClean="0"/>
              <a:t>可在线浏览。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 smtClean="0"/>
              <a:t>所有</a:t>
            </a:r>
            <a:r>
              <a:rPr lang="zh-CN" altLang="en-US" sz="1800" dirty="0"/>
              <a:t>发布的全文均受发布年限控制，只有发布年限到期的全文才能够向读者</a:t>
            </a:r>
            <a:r>
              <a:rPr lang="zh-CN" altLang="en-US" sz="1800" dirty="0" smtClean="0"/>
              <a:t>提供在线浏览服务。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/>
              <a:t>学位论文受版权保护，认证用户登录系统查看发布年限到期的全文时，全文出现登陆者</a:t>
            </a:r>
            <a:r>
              <a:rPr lang="zh-CN" altLang="en-US" sz="1800" dirty="0" smtClean="0"/>
              <a:t>学号（学生）、或是工号（工作人员）信息</a:t>
            </a:r>
            <a:r>
              <a:rPr lang="zh-CN" altLang="en-US" sz="1800" dirty="0"/>
              <a:t>的水印。</a:t>
            </a:r>
          </a:p>
        </p:txBody>
      </p:sp>
    </p:spTree>
    <p:extLst>
      <p:ext uri="{BB962C8B-B14F-4D97-AF65-F5344CB8AC3E}">
        <p14:creationId xmlns:p14="http://schemas.microsoft.com/office/powerpoint/2010/main" val="242140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关于版权声明</a:t>
            </a:r>
            <a:endParaRPr lang="en-US" altLang="zh-CN" b="1" dirty="0" smtClean="0"/>
          </a:p>
          <a:p>
            <a:r>
              <a:rPr lang="zh-CN" altLang="en-US" b="1" dirty="0" smtClean="0"/>
              <a:t>提交、审核说明</a:t>
            </a:r>
            <a:endParaRPr lang="en-US" altLang="zh-CN" b="1" dirty="0" smtClean="0"/>
          </a:p>
          <a:p>
            <a:r>
              <a:rPr lang="zh-CN" altLang="en-US" b="1" dirty="0" smtClean="0"/>
              <a:t>重新提交论文说明</a:t>
            </a:r>
            <a:endParaRPr lang="en-US" altLang="zh-CN" b="1" dirty="0" smtClean="0"/>
          </a:p>
          <a:p>
            <a:r>
              <a:rPr lang="zh-CN" altLang="en-US" b="1" dirty="0" smtClean="0"/>
              <a:t>下载论文说明</a:t>
            </a:r>
            <a:endParaRPr lang="en-US" altLang="zh-CN" b="1" dirty="0" smtClean="0"/>
          </a:p>
          <a:p>
            <a:r>
              <a:rPr lang="zh-CN" altLang="en-US" b="1" dirty="0" smtClean="0"/>
              <a:t>数据库利用说明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71019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/>
              <a:t>图书馆学位论文提交系统版权声明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800" dirty="0"/>
          </a:p>
          <a:p>
            <a:r>
              <a:rPr lang="en-US" altLang="zh-CN" sz="1800" dirty="0" smtClean="0"/>
              <a:t>1</a:t>
            </a:r>
            <a:r>
              <a:rPr lang="en-US" altLang="zh-CN" sz="1800" dirty="0"/>
              <a:t>. </a:t>
            </a:r>
            <a:r>
              <a:rPr lang="zh-CN" altLang="en-US" sz="1800" dirty="0"/>
              <a:t>图书馆依照学校相关规定，</a:t>
            </a:r>
            <a:r>
              <a:rPr lang="zh-CN" altLang="en-US" sz="1800" b="1" dirty="0">
                <a:solidFill>
                  <a:schemeClr val="accent6">
                    <a:lumMod val="75000"/>
                  </a:schemeClr>
                </a:solidFill>
              </a:rPr>
              <a:t>保存</a:t>
            </a:r>
            <a:r>
              <a:rPr lang="zh-CN" altLang="en-US" sz="1800" dirty="0"/>
              <a:t>本校博硕士论文电子版和印刷本，并提供文献检索与阅览服务。</a:t>
            </a:r>
          </a:p>
          <a:p>
            <a:pPr marL="0" indent="0">
              <a:buNone/>
            </a:pPr>
            <a:endParaRPr lang="zh-CN" altLang="en-US" sz="1800" dirty="0"/>
          </a:p>
          <a:p>
            <a:r>
              <a:rPr lang="en-US" altLang="zh-CN" sz="1800" dirty="0"/>
              <a:t>2. </a:t>
            </a:r>
            <a:r>
              <a:rPr lang="zh-CN" altLang="en-US" sz="1800" dirty="0"/>
              <a:t>论文基本信息及前</a:t>
            </a:r>
            <a:r>
              <a:rPr lang="en-US" altLang="zh-CN" sz="1800" dirty="0"/>
              <a:t>16</a:t>
            </a:r>
            <a:r>
              <a:rPr lang="zh-CN" altLang="en-US" sz="1800" dirty="0"/>
              <a:t>页将会在提交审核通过后直接发布，全文则在</a:t>
            </a:r>
            <a:r>
              <a:rPr lang="en-US" altLang="zh-CN" sz="1800" dirty="0"/>
              <a:t>《</a:t>
            </a:r>
            <a:r>
              <a:rPr lang="zh-CN" altLang="en-US" sz="1800" dirty="0"/>
              <a:t>武汉大学学位论文使用授权协议书</a:t>
            </a:r>
            <a:r>
              <a:rPr lang="en-US" altLang="zh-CN" sz="1800" dirty="0"/>
              <a:t>》</a:t>
            </a:r>
            <a:r>
              <a:rPr lang="zh-CN" altLang="en-US" sz="1800" dirty="0"/>
              <a:t>中作者勾选的发布年限到期后发布。</a:t>
            </a:r>
          </a:p>
          <a:p>
            <a:pPr marL="0" indent="0">
              <a:buNone/>
            </a:pPr>
            <a:endParaRPr lang="zh-CN" altLang="en-US" sz="1800" dirty="0"/>
          </a:p>
          <a:p>
            <a:r>
              <a:rPr lang="en-US" altLang="zh-CN" sz="1800" dirty="0"/>
              <a:t>3. </a:t>
            </a:r>
            <a:r>
              <a:rPr lang="zh-CN" altLang="en-US" sz="1800" b="1" dirty="0">
                <a:solidFill>
                  <a:schemeClr val="accent6">
                    <a:lumMod val="75000"/>
                  </a:schemeClr>
                </a:solidFill>
              </a:rPr>
              <a:t>图书馆不会以任何方式向任何商业机构提供论文的电子版或印刷本。</a:t>
            </a:r>
          </a:p>
          <a:p>
            <a:pPr marL="0" indent="0">
              <a:buNone/>
            </a:pPr>
            <a:r>
              <a:rPr lang="zh-CN" altLang="en-US" sz="1800" dirty="0"/>
              <a:t> </a:t>
            </a:r>
          </a:p>
          <a:p>
            <a:r>
              <a:rPr lang="en-US" altLang="zh-CN" sz="1800" dirty="0"/>
              <a:t>4. </a:t>
            </a:r>
            <a:r>
              <a:rPr lang="zh-CN" altLang="en-US" sz="1800" b="1" dirty="0">
                <a:solidFill>
                  <a:schemeClr val="accent6">
                    <a:lumMod val="75000"/>
                  </a:schemeClr>
                </a:solidFill>
              </a:rPr>
              <a:t>涉密</a:t>
            </a:r>
            <a:r>
              <a:rPr lang="zh-CN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论文（即：非公开答辩的论文）</a:t>
            </a:r>
            <a:r>
              <a:rPr lang="zh-CN" altLang="en-US" sz="1800" dirty="0" smtClean="0"/>
              <a:t>不</a:t>
            </a:r>
            <a:r>
              <a:rPr lang="zh-CN" altLang="en-US" sz="1800" dirty="0"/>
              <a:t>提交电子版，纸本论文缴送到武汉大学档案馆后，请持由档案馆加盖公章的回执单到图书馆找周老师（联系电话：</a:t>
            </a:r>
            <a:r>
              <a:rPr lang="en-US" altLang="zh-CN" sz="1800" dirty="0"/>
              <a:t>027-68756446</a:t>
            </a:r>
            <a:r>
              <a:rPr lang="zh-CN" altLang="en-US" sz="1800" dirty="0"/>
              <a:t>）办理相关离校手续。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859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图书馆学位论文提交与审核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 smtClean="0"/>
              <a:t>上传电子版论文</a:t>
            </a:r>
            <a:endParaRPr lang="en-US" altLang="zh-CN" sz="2000" b="1" dirty="0" smtClean="0"/>
          </a:p>
          <a:p>
            <a:pPr marL="0" indent="0">
              <a:buNone/>
            </a:pPr>
            <a:endParaRPr lang="en-US" altLang="zh-CN" sz="2000" b="1" dirty="0" smtClean="0"/>
          </a:p>
          <a:p>
            <a:r>
              <a:rPr lang="en-US" altLang="zh-CN" sz="1800" dirty="0" smtClean="0"/>
              <a:t>1. </a:t>
            </a:r>
            <a:r>
              <a:rPr lang="zh-CN" altLang="en-US" sz="1800" dirty="0" smtClean="0"/>
              <a:t>通过答辩后，登录图书馆主页</a:t>
            </a:r>
            <a:r>
              <a:rPr lang="zh-CN" altLang="en-US" sz="1800" dirty="0" smtClean="0">
                <a:hlinkClick r:id="rId2"/>
              </a:rPr>
              <a:t>博硕士论文提交</a:t>
            </a:r>
            <a:r>
              <a:rPr lang="zh-CN" altLang="en-US" sz="1800" dirty="0" smtClean="0"/>
              <a:t>中</a:t>
            </a:r>
            <a:r>
              <a:rPr lang="zh-CN" altLang="en-US" sz="1800" dirty="0" smtClean="0">
                <a:hlinkClick r:id="rId3"/>
              </a:rPr>
              <a:t>电子版论文提交系统</a:t>
            </a:r>
            <a:r>
              <a:rPr lang="zh-CN" altLang="en-US" sz="1800" dirty="0" smtClean="0"/>
              <a:t>，</a:t>
            </a:r>
            <a:r>
              <a:rPr lang="zh-CN" altLang="en-US" sz="1800" dirty="0"/>
              <a:t>通过</a:t>
            </a:r>
            <a:r>
              <a:rPr lang="zh-CN" altLang="en-US" sz="1800" dirty="0" smtClean="0"/>
              <a:t>统一身份认证。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2. </a:t>
            </a:r>
            <a:r>
              <a:rPr lang="zh-CN" altLang="en-US" sz="1800" dirty="0" smtClean="0"/>
              <a:t>输入并保存个人基本信息后，上</a:t>
            </a:r>
            <a:r>
              <a:rPr lang="zh-CN" altLang="en-US" sz="1800" dirty="0"/>
              <a:t>传电子版</a:t>
            </a:r>
            <a:r>
              <a:rPr lang="zh-CN" altLang="en-US" sz="1800" dirty="0" smtClean="0"/>
              <a:t>论文 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3. </a:t>
            </a:r>
            <a:r>
              <a:rPr lang="zh-CN" altLang="en-US" sz="1800" dirty="0" smtClean="0"/>
              <a:t>电子版</a:t>
            </a:r>
            <a:r>
              <a:rPr lang="zh-CN" altLang="en-US" sz="1800" dirty="0"/>
              <a:t>文档中</a:t>
            </a:r>
            <a:r>
              <a:rPr lang="zh-CN" altLang="en-US" sz="1800" b="1" dirty="0">
                <a:solidFill>
                  <a:schemeClr val="accent6">
                    <a:lumMod val="75000"/>
                  </a:schemeClr>
                </a:solidFill>
              </a:rPr>
              <a:t>不能有空白</a:t>
            </a:r>
            <a:r>
              <a:rPr lang="zh-CN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页；</a:t>
            </a:r>
            <a:r>
              <a:rPr lang="zh-CN" altLang="en-US" sz="1800" dirty="0" smtClean="0">
                <a:hlinkClick r:id="rId4"/>
              </a:rPr>
              <a:t>使用</a:t>
            </a:r>
            <a:r>
              <a:rPr lang="zh-CN" altLang="en-US" sz="1800" dirty="0">
                <a:hlinkClick r:id="rId4"/>
              </a:rPr>
              <a:t>授权</a:t>
            </a:r>
            <a:r>
              <a:rPr lang="zh-CN" altLang="en-US" sz="1800" dirty="0" smtClean="0">
                <a:hlinkClick r:id="rId4"/>
              </a:rPr>
              <a:t>协议书</a:t>
            </a:r>
            <a:r>
              <a:rPr lang="zh-CN" altLang="en-US" sz="1800" dirty="0" smtClean="0"/>
              <a:t>中发布</a:t>
            </a:r>
            <a:r>
              <a:rPr lang="zh-CN" altLang="en-US" sz="1800" dirty="0"/>
              <a:t>年限、姓名、学号、学院、日期手写签署完整后，请扫描协议书并插入电子版论文末页</a:t>
            </a:r>
            <a:r>
              <a:rPr lang="zh-CN" altLang="en-US" sz="1800" dirty="0" smtClean="0"/>
              <a:t>。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 smtClean="0"/>
              <a:t>4. </a:t>
            </a:r>
            <a:r>
              <a:rPr lang="zh-CN" altLang="en-US" sz="1800" dirty="0" smtClean="0"/>
              <a:t>论文</a:t>
            </a:r>
            <a:r>
              <a:rPr lang="zh-CN" altLang="en-US" sz="1800" dirty="0"/>
              <a:t>电子版包括两部分内容：表单和全文。全文包括：中英文封面、原创性声明、中英文摘要、目录、引言、正文 </a:t>
            </a:r>
            <a:r>
              <a:rPr lang="en-US" altLang="zh-CN" sz="1800" dirty="0"/>
              <a:t>( </a:t>
            </a:r>
            <a:r>
              <a:rPr lang="zh-CN" altLang="en-US" sz="1800" dirty="0"/>
              <a:t>含图表 </a:t>
            </a:r>
            <a:r>
              <a:rPr lang="en-US" altLang="zh-CN" sz="1800" dirty="0"/>
              <a:t>) </a:t>
            </a:r>
            <a:r>
              <a:rPr lang="zh-CN" altLang="en-US" sz="1800" dirty="0"/>
              <a:t>、参考文献及附录、签署后的</a:t>
            </a:r>
            <a:r>
              <a:rPr lang="zh-CN" altLang="en-US" sz="1800" dirty="0">
                <a:hlinkClick r:id="rId4"/>
              </a:rPr>
              <a:t>使用授权协议书</a:t>
            </a:r>
            <a:r>
              <a:rPr lang="zh-CN" altLang="en-US" sz="1800" dirty="0"/>
              <a:t>（需手写签名、勾选相应选项），并放在一个文档中，提交</a:t>
            </a:r>
            <a:r>
              <a:rPr lang="en-US" altLang="zh-CN" sz="1800" dirty="0" err="1"/>
              <a:t>pdf</a:t>
            </a:r>
            <a:r>
              <a:rPr lang="en-US" altLang="zh-CN" sz="1800" dirty="0"/>
              <a:t> </a:t>
            </a:r>
            <a:r>
              <a:rPr lang="zh-CN" altLang="en-US" sz="1800" dirty="0"/>
              <a:t>格式，与纸本论文内容保持一致</a:t>
            </a:r>
            <a:r>
              <a:rPr lang="zh-CN" altLang="en-US" sz="1800" dirty="0" smtClean="0"/>
              <a:t>。等待审核。</a:t>
            </a:r>
            <a:endParaRPr lang="en-US" altLang="zh-CN" sz="1800" dirty="0" smtClean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0280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dirty="0" smtClean="0"/>
              <a:t>图书馆审核</a:t>
            </a:r>
            <a:endParaRPr lang="en-US" altLang="zh-CN" sz="2000" b="1" dirty="0" smtClean="0"/>
          </a:p>
          <a:p>
            <a:endParaRPr lang="en-US" altLang="zh-CN" sz="2000" dirty="0"/>
          </a:p>
          <a:p>
            <a:r>
              <a:rPr lang="zh-CN" altLang="en-US" sz="1800" dirty="0" smtClean="0"/>
              <a:t>论文提交后需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个工作日处理，提交的论文需图书馆老师人工审核，毕业高峰时期</a:t>
            </a:r>
            <a:r>
              <a:rPr lang="en-US" altLang="zh-CN" sz="1800" dirty="0" smtClean="0"/>
              <a:t>1-1.5</a:t>
            </a:r>
            <a:r>
              <a:rPr lang="zh-CN" altLang="en-US" sz="1800" dirty="0" smtClean="0"/>
              <a:t>个工作日左右会有审核结果。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 smtClean="0"/>
              <a:t>可查收 </a:t>
            </a:r>
            <a:r>
              <a:rPr lang="en-US" altLang="zh-CN" sz="1800" dirty="0" smtClean="0"/>
              <a:t>Email </a:t>
            </a:r>
            <a:r>
              <a:rPr lang="zh-CN" altLang="en-US" sz="1800" dirty="0" smtClean="0"/>
              <a:t>或通过</a:t>
            </a:r>
            <a:r>
              <a:rPr lang="zh-CN" altLang="en-US" sz="1800" dirty="0"/>
              <a:t>登录提交</a:t>
            </a:r>
            <a:r>
              <a:rPr lang="zh-CN" altLang="en-US" sz="1800" dirty="0" smtClean="0"/>
              <a:t>系统查询论文是否</a:t>
            </a:r>
            <a:r>
              <a:rPr lang="zh-CN" altLang="en-US" sz="1800" dirty="0"/>
              <a:t>审核通过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dirty="0" smtClean="0"/>
              <a:t>审核通过的，完成电子版提交；审核不通过的，请</a:t>
            </a:r>
            <a:r>
              <a:rPr lang="zh-CN" altLang="en-US" sz="1800" dirty="0"/>
              <a:t>参考回复意见修改后再</a:t>
            </a:r>
            <a:r>
              <a:rPr lang="zh-CN" altLang="en-US" sz="1800" dirty="0" smtClean="0"/>
              <a:t>提交，直至审核通过。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2823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000" b="1" dirty="0" smtClean="0"/>
              <a:t>提交与审核说明</a:t>
            </a:r>
            <a:endParaRPr lang="en-US" altLang="zh-CN" sz="2000" b="1" dirty="0" smtClean="0"/>
          </a:p>
          <a:p>
            <a:endParaRPr lang="en-US" altLang="zh-CN" sz="2000" dirty="0" smtClean="0"/>
          </a:p>
          <a:p>
            <a:r>
              <a:rPr lang="en-US" altLang="zh-CN" sz="1800" dirty="0" smtClean="0"/>
              <a:t>1. </a:t>
            </a:r>
            <a:r>
              <a:rPr lang="zh-CN" altLang="zh-CN" sz="1800" dirty="0" smtClean="0"/>
              <a:t>本</a:t>
            </a:r>
            <a:r>
              <a:rPr lang="zh-CN" altLang="zh-CN" sz="1800" dirty="0"/>
              <a:t>系统的唯一登录方式是</a:t>
            </a:r>
            <a:r>
              <a:rPr lang="zh-CN" altLang="en-US" sz="1800" dirty="0"/>
              <a:t>武汉</a:t>
            </a:r>
            <a:r>
              <a:rPr lang="zh-CN" altLang="zh-CN" sz="1800" dirty="0"/>
              <a:t>大学统一身份认证系统。如</a:t>
            </a:r>
            <a:r>
              <a:rPr lang="zh-CN" altLang="zh-CN" sz="1800" dirty="0" smtClean="0"/>
              <a:t>遇到问题</a:t>
            </a:r>
            <a:r>
              <a:rPr lang="zh-CN" altLang="zh-CN" sz="1800" dirty="0"/>
              <a:t>，请根据登录页面的电话</a:t>
            </a:r>
            <a:r>
              <a:rPr lang="en-US" altLang="zh-CN" sz="1800" b="1" dirty="0"/>
              <a:t>68772300</a:t>
            </a:r>
            <a:r>
              <a:rPr lang="zh-CN" altLang="en-US" sz="1800" dirty="0"/>
              <a:t>咨询</a:t>
            </a:r>
            <a:r>
              <a:rPr lang="zh-CN" altLang="zh-CN" sz="1800" dirty="0" smtClean="0"/>
              <a:t>。</a:t>
            </a:r>
            <a:endParaRPr lang="en-US" altLang="zh-CN" sz="1800" dirty="0" smtClean="0"/>
          </a:p>
          <a:p>
            <a:endParaRPr lang="en-US" altLang="zh-CN" sz="2400" dirty="0"/>
          </a:p>
          <a:p>
            <a:r>
              <a:rPr lang="en-US" altLang="zh-CN" sz="1800" dirty="0" smtClean="0"/>
              <a:t>2.</a:t>
            </a:r>
            <a:r>
              <a:rPr lang="en-US" altLang="zh-CN" sz="2000" dirty="0" smtClean="0"/>
              <a:t> </a:t>
            </a:r>
            <a:r>
              <a:rPr lang="zh-CN" altLang="en-US" sz="1800" b="1" dirty="0" smtClean="0"/>
              <a:t>图书馆老师人工审核是以论文提交时间前后排序的顺序审核。</a:t>
            </a:r>
            <a:r>
              <a:rPr lang="zh-CN" altLang="en-US" sz="1800" dirty="0" smtClean="0"/>
              <a:t>若是提交后没有再进系统修改表单或全文，则是以首次提交时间为提交时间；若是提交后，又进</a:t>
            </a:r>
            <a:r>
              <a:rPr lang="zh-CN" altLang="en-US" sz="1800" dirty="0" smtClean="0"/>
              <a:t>系统修改</a:t>
            </a:r>
            <a:r>
              <a:rPr lang="zh-CN" altLang="en-US" sz="1800" dirty="0" smtClean="0"/>
              <a:t>了表单或全文，则以最后一次修改时间为提交时间。</a:t>
            </a:r>
            <a:r>
              <a:rPr lang="zh-CN" altLang="en-US" sz="1400" dirty="0" smtClean="0"/>
              <a:t>（高峰时期，请不要以各种原因找审核老师插队，这样会影响审核速度）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smtClean="0"/>
              <a:t>   </a:t>
            </a:r>
            <a:endParaRPr lang="en-US" altLang="zh-CN" sz="2000" dirty="0"/>
          </a:p>
          <a:p>
            <a:r>
              <a:rPr lang="en-US" altLang="zh-CN" sz="1800" dirty="0" smtClean="0"/>
              <a:t>3. </a:t>
            </a:r>
            <a:r>
              <a:rPr lang="zh-CN" altLang="en-US" sz="1800" b="1" dirty="0" smtClean="0"/>
              <a:t>图书馆</a:t>
            </a:r>
            <a:r>
              <a:rPr lang="zh-CN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保存</a:t>
            </a:r>
            <a:r>
              <a:rPr lang="zh-CN" altLang="en-US" sz="1800" b="1" dirty="0" smtClean="0"/>
              <a:t>论文</a:t>
            </a:r>
            <a:r>
              <a:rPr lang="zh-CN" altLang="en-US" sz="1800" b="1" dirty="0"/>
              <a:t>电子版</a:t>
            </a:r>
            <a:r>
              <a:rPr lang="zh-CN" altLang="en-US" sz="1800" b="1" dirty="0" smtClean="0"/>
              <a:t>和纸本没有</a:t>
            </a:r>
            <a:r>
              <a:rPr lang="zh-CN" altLang="en-US" sz="1800" b="1" dirty="0"/>
              <a:t>时间</a:t>
            </a:r>
            <a:r>
              <a:rPr lang="zh-CN" altLang="en-US" sz="1800" b="1" dirty="0" smtClean="0"/>
              <a:t>限制</a:t>
            </a:r>
            <a:r>
              <a:rPr lang="zh-CN" altLang="en-US" sz="1800" dirty="0" smtClean="0"/>
              <a:t>，拿证之前办理完毕即可。所以，向图书馆提交</a:t>
            </a:r>
            <a:r>
              <a:rPr lang="zh-CN" altLang="en-US" sz="1800" dirty="0"/>
              <a:t>论文前，请仔细核对全文，</a:t>
            </a:r>
            <a:r>
              <a:rPr lang="zh-CN" altLang="en-US" sz="1800" b="1" dirty="0">
                <a:solidFill>
                  <a:schemeClr val="accent6">
                    <a:lumMod val="75000"/>
                  </a:schemeClr>
                </a:solidFill>
              </a:rPr>
              <a:t>提交论文最终版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/>
              <a:t>4. </a:t>
            </a:r>
            <a:r>
              <a:rPr lang="zh-CN" altLang="en-US" sz="1800" b="1" dirty="0" smtClean="0"/>
              <a:t>论文</a:t>
            </a:r>
            <a:r>
              <a:rPr lang="zh-CN" altLang="en-US" sz="1800" b="1" dirty="0"/>
              <a:t>的完整性及准确性由学生本人负完全责任</a:t>
            </a:r>
            <a:r>
              <a:rPr lang="zh-CN" altLang="en-US" sz="1800" dirty="0"/>
              <a:t>，图书馆不负责对论文的任何有效性进行检查。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0517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400" b="1" dirty="0" smtClean="0"/>
              <a:t>纸本论文提交</a:t>
            </a:r>
            <a:endParaRPr lang="en-US" altLang="zh-CN" sz="2400" b="1" dirty="0" smtClean="0"/>
          </a:p>
          <a:p>
            <a:pPr marL="0" indent="0">
              <a:buNone/>
            </a:pPr>
            <a:endParaRPr lang="en-US" altLang="zh-CN" sz="2400" b="1" dirty="0" smtClean="0"/>
          </a:p>
          <a:p>
            <a:pPr marL="0" indent="0">
              <a:buNone/>
            </a:pPr>
            <a:r>
              <a:rPr lang="zh-CN" altLang="en-US" sz="1800" dirty="0" smtClean="0"/>
              <a:t>     电子版</a:t>
            </a:r>
            <a:r>
              <a:rPr lang="zh-CN" altLang="en-US" sz="1800" dirty="0"/>
              <a:t>论文提交审核通过的，请提交 </a:t>
            </a:r>
            <a:r>
              <a:rPr lang="en-US" altLang="zh-CN" sz="1800" dirty="0"/>
              <a:t>1 </a:t>
            </a:r>
            <a:r>
              <a:rPr lang="zh-CN" altLang="en-US" sz="1800" dirty="0"/>
              <a:t>份纸本论文到相应的 </a:t>
            </a:r>
            <a:r>
              <a:rPr lang="zh-CN" altLang="en-US" sz="1800" dirty="0">
                <a:hlinkClick r:id="rId2"/>
              </a:rPr>
              <a:t>纸本论文缴送地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endParaRPr lang="zh-CN" altLang="en-US" sz="1800" dirty="0"/>
          </a:p>
          <a:p>
            <a:pPr marL="0" indent="0">
              <a:buNone/>
            </a:pPr>
            <a:r>
              <a:rPr lang="zh-CN" altLang="en-US" sz="1800" b="1" dirty="0"/>
              <a:t>各校区图书馆纸本论文缴送地</a:t>
            </a:r>
            <a:endParaRPr lang="zh-CN" altLang="en-US" sz="1800" dirty="0"/>
          </a:p>
          <a:p>
            <a:r>
              <a:rPr lang="zh-CN" altLang="en-US" sz="1800" dirty="0"/>
              <a:t>总 馆：所属文理学部的院系、研究院送至总馆</a:t>
            </a:r>
            <a:r>
              <a:rPr lang="en-US" altLang="zh-CN" sz="1800" dirty="0"/>
              <a:t>E2</a:t>
            </a:r>
            <a:r>
              <a:rPr lang="zh-CN" altLang="en-US" sz="1800" dirty="0"/>
              <a:t>服务台  电话：</a:t>
            </a:r>
            <a:r>
              <a:rPr lang="en-US" altLang="zh-CN" sz="1800" dirty="0" smtClean="0"/>
              <a:t>027-68754529</a:t>
            </a:r>
          </a:p>
          <a:p>
            <a:endParaRPr lang="en-US" altLang="zh-CN" sz="1800" dirty="0"/>
          </a:p>
          <a:p>
            <a:r>
              <a:rPr lang="zh-CN" altLang="en-US" sz="1800" dirty="0"/>
              <a:t>工学分馆：所属工学部的院系、研究院送至工学分馆总服务台  电话：</a:t>
            </a:r>
            <a:r>
              <a:rPr lang="en-US" altLang="zh-CN" sz="1800" dirty="0" smtClean="0"/>
              <a:t>027-68772089</a:t>
            </a:r>
          </a:p>
          <a:p>
            <a:endParaRPr lang="en-US" altLang="zh-CN" sz="1800" dirty="0"/>
          </a:p>
          <a:p>
            <a:r>
              <a:rPr lang="zh-CN" altLang="en-US" sz="1800" dirty="0"/>
              <a:t>信息分馆：所属信息科学学部的院系、研究院送至信息分馆总服务台   电话：</a:t>
            </a:r>
            <a:r>
              <a:rPr lang="en-US" altLang="zh-CN" sz="1800" dirty="0"/>
              <a:t>027- </a:t>
            </a:r>
            <a:r>
              <a:rPr lang="en-US" altLang="zh-CN" sz="1800" dirty="0" smtClean="0"/>
              <a:t>68771358</a:t>
            </a:r>
          </a:p>
          <a:p>
            <a:pPr marL="0" indent="0">
              <a:buNone/>
            </a:pPr>
            <a:endParaRPr lang="en-US" altLang="zh-CN" sz="1800" dirty="0"/>
          </a:p>
          <a:p>
            <a:r>
              <a:rPr lang="zh-CN" altLang="en-US" sz="1800" dirty="0"/>
              <a:t>医学分馆：所属医学部的院系、研究院送至医学分馆总服务台  电话：</a:t>
            </a:r>
            <a:r>
              <a:rPr lang="en-US" altLang="zh-CN" sz="1800" dirty="0"/>
              <a:t>027-68759762</a:t>
            </a:r>
          </a:p>
        </p:txBody>
      </p:sp>
    </p:spTree>
    <p:extLst>
      <p:ext uri="{BB962C8B-B14F-4D97-AF65-F5344CB8AC3E}">
        <p14:creationId xmlns:p14="http://schemas.microsoft.com/office/powerpoint/2010/main" val="272246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b="1" dirty="0" smtClean="0"/>
              <a:t>办理离馆手续</a:t>
            </a:r>
            <a:endParaRPr lang="en-US" altLang="zh-CN" sz="2000" b="1" dirty="0" smtClean="0"/>
          </a:p>
          <a:p>
            <a:endParaRPr lang="en-US" altLang="zh-CN" sz="1800" dirty="0" smtClean="0"/>
          </a:p>
          <a:p>
            <a:r>
              <a:rPr lang="zh-CN" altLang="en-US" sz="1800" b="1" dirty="0">
                <a:solidFill>
                  <a:schemeClr val="accent6">
                    <a:lumMod val="75000"/>
                  </a:schemeClr>
                </a:solidFill>
              </a:rPr>
              <a:t>答辩后的最终版</a:t>
            </a:r>
            <a:r>
              <a:rPr lang="zh-CN" altLang="en-US" sz="1800" dirty="0" smtClean="0"/>
              <a:t>电子版与纸本论文都提交成功的博硕士生，在图书馆不欠书不欠钱的前提下，可着手办理电子离馆手续。</a:t>
            </a:r>
            <a:endParaRPr lang="en-US" altLang="zh-CN" sz="1800" dirty="0" smtClean="0"/>
          </a:p>
          <a:p>
            <a:endParaRPr lang="en-US" altLang="zh-CN" sz="1800" dirty="0"/>
          </a:p>
          <a:p>
            <a:pPr marL="0" indent="0">
              <a:buNone/>
            </a:pPr>
            <a:r>
              <a:rPr lang="zh-CN" altLang="en-US" sz="1800" b="1" dirty="0" smtClean="0"/>
              <a:t>说明</a:t>
            </a:r>
            <a:endParaRPr lang="en-US" altLang="zh-CN" sz="1800" b="1" dirty="0" smtClean="0"/>
          </a:p>
          <a:p>
            <a:pPr marL="0" indent="0">
              <a:buNone/>
            </a:pPr>
            <a:r>
              <a:rPr lang="zh-CN" altLang="en-US" sz="1800" dirty="0" smtClean="0"/>
              <a:t>      电子离校的博硕士生，需在校离校系统里相关图书馆的板块，确认自己电子版与纸本论文提交状态与欠书、欠钱情况后，点击“</a:t>
            </a:r>
            <a:r>
              <a:rPr lang="zh-CN" altLang="en-US" sz="1800" dirty="0"/>
              <a:t>确认办理</a:t>
            </a:r>
            <a:r>
              <a:rPr lang="zh-CN" altLang="en-US" sz="1800" dirty="0" smtClean="0"/>
              <a:t>” ，只有自主点击“</a:t>
            </a:r>
            <a:r>
              <a:rPr lang="zh-CN" altLang="en-US" sz="1800" dirty="0"/>
              <a:t>确认办理</a:t>
            </a:r>
            <a:r>
              <a:rPr lang="zh-CN" altLang="en-US" sz="1800" dirty="0" smtClean="0"/>
              <a:t>” 后才完成离馆手续。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 smtClean="0"/>
              <a:t>       办理电子离校遇到其它问题，请咨询总馆咨询台</a:t>
            </a:r>
            <a:r>
              <a:rPr lang="zh-CN" altLang="en-US" sz="1800" dirty="0"/>
              <a:t>  电话：</a:t>
            </a:r>
            <a:r>
              <a:rPr lang="en-US" altLang="zh-CN" sz="1800" dirty="0"/>
              <a:t>027-68752903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670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图书馆重新提交论文说明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000" dirty="0" smtClean="0"/>
          </a:p>
          <a:p>
            <a:r>
              <a:rPr lang="zh-CN" altLang="en-US" sz="1800" b="1" dirty="0" smtClean="0"/>
              <a:t>论文</a:t>
            </a:r>
            <a:r>
              <a:rPr lang="zh-CN" altLang="en-US" sz="1800" b="1" dirty="0"/>
              <a:t>审核未</a:t>
            </a:r>
            <a:r>
              <a:rPr lang="zh-CN" altLang="en-US" sz="1800" b="1" dirty="0" smtClean="0"/>
              <a:t>通过前需重新提交的。</a:t>
            </a:r>
            <a:r>
              <a:rPr lang="zh-CN" altLang="en-US" sz="1800" dirty="0" smtClean="0"/>
              <a:t>登录系统后，可点击“论文提交” 修改论文表单信息、重新</a:t>
            </a:r>
            <a:r>
              <a:rPr lang="zh-CN" altLang="en-US" sz="1800" dirty="0"/>
              <a:t>上传</a:t>
            </a:r>
            <a:r>
              <a:rPr lang="zh-CN" altLang="en-US" sz="1800" dirty="0" smtClean="0"/>
              <a:t>全文覆盖原文。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b="1" dirty="0"/>
              <a:t>审核通过</a:t>
            </a:r>
            <a:r>
              <a:rPr lang="zh-CN" altLang="en-US" sz="1800" b="1" dirty="0" smtClean="0"/>
              <a:t>后需重新提交，并还可通过统一认证的。</a:t>
            </a:r>
            <a:r>
              <a:rPr lang="zh-CN" altLang="en-US" sz="1800" dirty="0" smtClean="0"/>
              <a:t>需</a:t>
            </a:r>
            <a:r>
              <a:rPr lang="zh-CN" altLang="en-US" sz="1800" dirty="0"/>
              <a:t>通过系统提交申请，</a:t>
            </a:r>
            <a:r>
              <a:rPr lang="zh-CN" altLang="en-US" sz="1800" dirty="0" smtClean="0"/>
              <a:t>待人工批准</a:t>
            </a:r>
            <a:r>
              <a:rPr lang="zh-CN" altLang="en-US" sz="1800" dirty="0"/>
              <a:t>后方</a:t>
            </a:r>
            <a:r>
              <a:rPr lang="zh-CN" altLang="en-US" sz="1800" dirty="0" smtClean="0"/>
              <a:t>可修改论文表单信息、重新提交全文翻盖原文。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zh-CN" altLang="en-US" sz="1800" b="1" dirty="0" smtClean="0"/>
              <a:t>审核通过，毕业离校后需重新提交，且不能通过统一认证。</a:t>
            </a:r>
            <a:r>
              <a:rPr lang="zh-CN" altLang="en-US" sz="1800" dirty="0" smtClean="0"/>
              <a:t>请提交导师同意修改论文的申请、论文作者本人的身份证、相应学历的学位证（或是毕业证）文件，</a:t>
            </a:r>
            <a:r>
              <a:rPr lang="zh-CN" altLang="en-US" sz="1800" dirty="0"/>
              <a:t>这些文件可以</a:t>
            </a:r>
            <a:r>
              <a:rPr lang="zh-CN" altLang="en-US" sz="1800" dirty="0" smtClean="0"/>
              <a:t>电子形式</a:t>
            </a:r>
            <a:r>
              <a:rPr lang="zh-CN" altLang="en-US" sz="1800" dirty="0"/>
              <a:t>发</a:t>
            </a:r>
            <a:r>
              <a:rPr lang="zh-CN" altLang="en-US" sz="1800" dirty="0" smtClean="0"/>
              <a:t>邮箱  </a:t>
            </a:r>
            <a:r>
              <a:rPr lang="en-US" altLang="zh-CN" sz="1800" dirty="0">
                <a:hlinkClick r:id="rId2"/>
              </a:rPr>
              <a:t>xwlw@whu.edu.cn </a:t>
            </a:r>
            <a:r>
              <a:rPr lang="zh-CN" altLang="en-US" sz="1800" dirty="0" smtClean="0"/>
              <a:t>，当然，申请为原件，证件、证书为复印件送办公室总馆</a:t>
            </a:r>
            <a:r>
              <a:rPr lang="en-US" altLang="zh-CN" sz="1800" dirty="0" smtClean="0"/>
              <a:t>D103</a:t>
            </a:r>
            <a:r>
              <a:rPr lang="zh-CN" altLang="en-US" sz="1800" dirty="0"/>
              <a:t>亦</a:t>
            </a:r>
            <a:r>
              <a:rPr lang="zh-CN" altLang="en-US" sz="1800" dirty="0" smtClean="0"/>
              <a:t>可。附有签署</a:t>
            </a:r>
            <a:r>
              <a:rPr lang="zh-CN" altLang="en-US" sz="1800" dirty="0"/>
              <a:t>完整</a:t>
            </a:r>
            <a:r>
              <a:rPr lang="zh-CN" altLang="en-US" sz="1800" dirty="0" smtClean="0"/>
              <a:t>协议书的新论文全文直接交工作人员人工处理。</a:t>
            </a:r>
            <a:endParaRPr lang="en-US" altLang="zh-CN" sz="1800" dirty="0" smtClean="0"/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zh-CN" altLang="en-US" sz="1800" b="1" dirty="0" smtClean="0"/>
              <a:t>替换完电子版后，纸本也要去相应</a:t>
            </a:r>
            <a:r>
              <a:rPr lang="zh-CN" altLang="en-US" sz="1800" b="1" dirty="0" smtClean="0">
                <a:hlinkClick r:id="rId3"/>
              </a:rPr>
              <a:t>阅览室</a:t>
            </a:r>
            <a:r>
              <a:rPr lang="zh-CN" altLang="en-US" sz="1800" b="1" dirty="0" smtClean="0"/>
              <a:t>替换。</a:t>
            </a:r>
            <a:endParaRPr lang="en-US" altLang="zh-CN" sz="1800" b="1" dirty="0"/>
          </a:p>
          <a:p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42069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739</TotalTime>
  <Words>1088</Words>
  <Application>Microsoft Office PowerPoint</Application>
  <PresentationFormat>全屏显示(4:3)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暗香扑面</vt:lpstr>
      <vt:lpstr>武汉大学图书馆博硕士 学位论文数据库相关问题说明</vt:lpstr>
      <vt:lpstr>PowerPoint 演示文稿</vt:lpstr>
      <vt:lpstr>图书馆学位论文提交系统版权声明</vt:lpstr>
      <vt:lpstr>图书馆学位论文提交与审核</vt:lpstr>
      <vt:lpstr>PowerPoint 演示文稿</vt:lpstr>
      <vt:lpstr>PowerPoint 演示文稿</vt:lpstr>
      <vt:lpstr>PowerPoint 演示文稿</vt:lpstr>
      <vt:lpstr>PowerPoint 演示文稿</vt:lpstr>
      <vt:lpstr>图书馆重新提交论文说明</vt:lpstr>
      <vt:lpstr>关于图书馆博硕士论文库利用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我馆博硕士学位论文管理系统相关问题</dc:title>
  <dc:creator>sfzhou</dc:creator>
  <cp:lastModifiedBy>sfzhou</cp:lastModifiedBy>
  <cp:revision>39</cp:revision>
  <dcterms:created xsi:type="dcterms:W3CDTF">2021-03-30T00:19:40Z</dcterms:created>
  <dcterms:modified xsi:type="dcterms:W3CDTF">2021-10-18T03:06:45Z</dcterms:modified>
</cp:coreProperties>
</file>