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96" r:id="rId4"/>
    <p:sldId id="367" r:id="rId5"/>
    <p:sldId id="368" r:id="rId6"/>
    <p:sldId id="369" r:id="rId8"/>
    <p:sldId id="297" r:id="rId9"/>
    <p:sldId id="301" r:id="rId10"/>
    <p:sldId id="302" r:id="rId11"/>
    <p:sldId id="308" r:id="rId12"/>
    <p:sldId id="307" r:id="rId13"/>
    <p:sldId id="374" r:id="rId14"/>
    <p:sldId id="373" r:id="rId15"/>
    <p:sldId id="309" r:id="rId16"/>
    <p:sldId id="366" r:id="rId17"/>
    <p:sldId id="376" r:id="rId18"/>
    <p:sldId id="375" r:id="rId19"/>
    <p:sldId id="377" r:id="rId20"/>
    <p:sldId id="396" r:id="rId21"/>
    <p:sldId id="397" r:id="rId22"/>
    <p:sldId id="398" r:id="rId23"/>
    <p:sldId id="399" r:id="rId24"/>
    <p:sldId id="400" r:id="rId25"/>
    <p:sldId id="401" r:id="rId26"/>
    <p:sldId id="402" r:id="rId27"/>
    <p:sldId id="403" r:id="rId28"/>
    <p:sldId id="404" r:id="rId29"/>
    <p:sldId id="406" r:id="rId30"/>
    <p:sldId id="407" r:id="rId31"/>
    <p:sldId id="486" r:id="rId32"/>
    <p:sldId id="487" r:id="rId33"/>
    <p:sldId id="488" r:id="rId34"/>
    <p:sldId id="465" r:id="rId35"/>
    <p:sldId id="459" r:id="rId36"/>
    <p:sldId id="412" r:id="rId37"/>
    <p:sldId id="425" r:id="rId38"/>
    <p:sldId id="415" r:id="rId39"/>
    <p:sldId id="416" r:id="rId40"/>
    <p:sldId id="417" r:id="rId41"/>
    <p:sldId id="418" r:id="rId42"/>
    <p:sldId id="420" r:id="rId43"/>
    <p:sldId id="421" r:id="rId44"/>
    <p:sldId id="445" r:id="rId45"/>
    <p:sldId id="310" r:id="rId46"/>
    <p:sldId id="311" r:id="rId47"/>
    <p:sldId id="313" r:id="rId48"/>
    <p:sldId id="314" r:id="rId49"/>
    <p:sldId id="316" r:id="rId50"/>
    <p:sldId id="317" r:id="rId51"/>
    <p:sldId id="318" r:id="rId52"/>
    <p:sldId id="372" r:id="rId53"/>
    <p:sldId id="319" r:id="rId54"/>
    <p:sldId id="395" r:id="rId55"/>
    <p:sldId id="394" r:id="rId56"/>
    <p:sldId id="274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杨晓光" initials="杨" lastIdx="3" clrIdx="0"/>
  <p:cmAuthor id="2" name="95" initials="9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5070"/>
    <a:srgbClr val="626C85"/>
    <a:srgbClr val="2C3C5E"/>
    <a:srgbClr val="A3A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341" autoAdjust="0"/>
    <p:restoredTop sz="95073"/>
  </p:normalViewPr>
  <p:slideViewPr>
    <p:cSldViewPr snapToGrid="0">
      <p:cViewPr varScale="1">
        <p:scale>
          <a:sx n="64" d="100"/>
          <a:sy n="64" d="100"/>
        </p:scale>
        <p:origin x="184" y="704"/>
      </p:cViewPr>
      <p:guideLst>
        <p:guide orient="horz" pos="2209"/>
        <p:guide pos="36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41E829-E778-4F59-A9C1-3FBFD41D3B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zh-CN"/>
              <a:t>新生入馆培训掌握情况反馈</a:t>
            </a:r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新生入关教育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45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0445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8" b="37487"/>
          <a:stretch>
            <a:fillRect/>
          </a:stretch>
        </p:blipFill>
        <p:spPr>
          <a:xfrm>
            <a:off x="32090" y="4634667"/>
            <a:ext cx="12115119" cy="1880432"/>
          </a:xfrm>
          <a:prstGeom prst="rect">
            <a:avLst/>
          </a:prstGeom>
        </p:spPr>
      </p:pic>
      <p:grpSp>
        <p:nvGrpSpPr>
          <p:cNvPr id="8" name="Group 696"/>
          <p:cNvGrpSpPr>
            <a:grpSpLocks noChangeAspect="1"/>
          </p:cNvGrpSpPr>
          <p:nvPr userDrawn="1"/>
        </p:nvGrpSpPr>
        <p:grpSpPr bwMode="auto">
          <a:xfrm>
            <a:off x="197951" y="1887793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9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0" name="矩形 99"/>
          <p:cNvSpPr/>
          <p:nvPr userDrawn="1"/>
        </p:nvSpPr>
        <p:spPr>
          <a:xfrm>
            <a:off x="0" y="6035148"/>
            <a:ext cx="12192000" cy="822852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1" name="矩形 100"/>
          <p:cNvSpPr/>
          <p:nvPr userDrawn="1"/>
        </p:nvSpPr>
        <p:spPr>
          <a:xfrm>
            <a:off x="0" y="5998788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 userDrawn="1"/>
        </p:nvSpPr>
        <p:spPr bwMode="auto">
          <a:xfrm>
            <a:off x="294640" y="2263140"/>
            <a:ext cx="2744470" cy="1693545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4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文本框 799"/>
          <p:cNvSpPr txBox="1"/>
          <p:nvPr userDrawn="1"/>
        </p:nvSpPr>
        <p:spPr>
          <a:xfrm>
            <a:off x="966084" y="2698346"/>
            <a:ext cx="1402080" cy="8229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8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0" y="-11659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0" y="308990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5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矩形 95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Freeform 9"/>
          <p:cNvSpPr>
            <a:spLocks noEditPoints="1"/>
          </p:cNvSpPr>
          <p:nvPr userDrawn="1"/>
        </p:nvSpPr>
        <p:spPr bwMode="auto">
          <a:xfrm>
            <a:off x="4653023" y="1882105"/>
            <a:ext cx="2885954" cy="1780916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 userDrawn="1"/>
        </p:nvGrpSpPr>
        <p:grpSpPr bwMode="auto">
          <a:xfrm flipH="1">
            <a:off x="7189221" y="3049523"/>
            <a:ext cx="1387297" cy="618743"/>
            <a:chOff x="3027" y="1795"/>
            <a:chExt cx="1565" cy="698"/>
          </a:xfrm>
        </p:grpSpPr>
        <p:sp>
          <p:nvSpPr>
            <p:cNvPr id="101" name="Freeform 5"/>
            <p:cNvSpPr/>
            <p:nvPr/>
          </p:nvSpPr>
          <p:spPr bwMode="auto">
            <a:xfrm>
              <a:off x="3027" y="1795"/>
              <a:ext cx="1508" cy="698"/>
            </a:xfrm>
            <a:custGeom>
              <a:avLst/>
              <a:gdLst>
                <a:gd name="T0" fmla="*/ 411 w 920"/>
                <a:gd name="T1" fmla="*/ 186 h 424"/>
                <a:gd name="T2" fmla="*/ 280 w 920"/>
                <a:gd name="T3" fmla="*/ 198 h 424"/>
                <a:gd name="T4" fmla="*/ 237 w 920"/>
                <a:gd name="T5" fmla="*/ 260 h 424"/>
                <a:gd name="T6" fmla="*/ 298 w 920"/>
                <a:gd name="T7" fmla="*/ 289 h 424"/>
                <a:gd name="T8" fmla="*/ 509 w 920"/>
                <a:gd name="T9" fmla="*/ 390 h 424"/>
                <a:gd name="T10" fmla="*/ 294 w 920"/>
                <a:gd name="T11" fmla="*/ 350 h 424"/>
                <a:gd name="T12" fmla="*/ 191 w 920"/>
                <a:gd name="T13" fmla="*/ 302 h 424"/>
                <a:gd name="T14" fmla="*/ 126 w 920"/>
                <a:gd name="T15" fmla="*/ 365 h 424"/>
                <a:gd name="T16" fmla="*/ 190 w 920"/>
                <a:gd name="T17" fmla="*/ 359 h 424"/>
                <a:gd name="T18" fmla="*/ 109 w 920"/>
                <a:gd name="T19" fmla="*/ 419 h 424"/>
                <a:gd name="T20" fmla="*/ 58 w 920"/>
                <a:gd name="T21" fmla="*/ 310 h 424"/>
                <a:gd name="T22" fmla="*/ 115 w 920"/>
                <a:gd name="T23" fmla="*/ 235 h 424"/>
                <a:gd name="T24" fmla="*/ 177 w 920"/>
                <a:gd name="T25" fmla="*/ 251 h 424"/>
                <a:gd name="T26" fmla="*/ 231 w 920"/>
                <a:gd name="T27" fmla="*/ 206 h 424"/>
                <a:gd name="T28" fmla="*/ 175 w 920"/>
                <a:gd name="T29" fmla="*/ 172 h 424"/>
                <a:gd name="T30" fmla="*/ 222 w 920"/>
                <a:gd name="T31" fmla="*/ 206 h 424"/>
                <a:gd name="T32" fmla="*/ 134 w 920"/>
                <a:gd name="T33" fmla="*/ 226 h 424"/>
                <a:gd name="T34" fmla="*/ 169 w 920"/>
                <a:gd name="T35" fmla="*/ 147 h 424"/>
                <a:gd name="T36" fmla="*/ 250 w 920"/>
                <a:gd name="T37" fmla="*/ 82 h 424"/>
                <a:gd name="T38" fmla="*/ 397 w 920"/>
                <a:gd name="T39" fmla="*/ 56 h 424"/>
                <a:gd name="T40" fmla="*/ 475 w 920"/>
                <a:gd name="T41" fmla="*/ 83 h 424"/>
                <a:gd name="T42" fmla="*/ 436 w 920"/>
                <a:gd name="T43" fmla="*/ 151 h 424"/>
                <a:gd name="T44" fmla="*/ 431 w 920"/>
                <a:gd name="T45" fmla="*/ 89 h 424"/>
                <a:gd name="T46" fmla="*/ 400 w 920"/>
                <a:gd name="T47" fmla="*/ 141 h 424"/>
                <a:gd name="T48" fmla="*/ 446 w 920"/>
                <a:gd name="T49" fmla="*/ 162 h 424"/>
                <a:gd name="T50" fmla="*/ 490 w 920"/>
                <a:gd name="T51" fmla="*/ 109 h 424"/>
                <a:gd name="T52" fmla="*/ 551 w 920"/>
                <a:gd name="T53" fmla="*/ 97 h 424"/>
                <a:gd name="T54" fmla="*/ 622 w 920"/>
                <a:gd name="T55" fmla="*/ 162 h 424"/>
                <a:gd name="T56" fmla="*/ 658 w 920"/>
                <a:gd name="T57" fmla="*/ 241 h 424"/>
                <a:gd name="T58" fmla="*/ 585 w 920"/>
                <a:gd name="T59" fmla="*/ 229 h 424"/>
                <a:gd name="T60" fmla="*/ 620 w 920"/>
                <a:gd name="T61" fmla="*/ 196 h 424"/>
                <a:gd name="T62" fmla="*/ 629 w 920"/>
                <a:gd name="T63" fmla="*/ 225 h 424"/>
                <a:gd name="T64" fmla="*/ 629 w 920"/>
                <a:gd name="T65" fmla="*/ 189 h 424"/>
                <a:gd name="T66" fmla="*/ 569 w 920"/>
                <a:gd name="T67" fmla="*/ 219 h 424"/>
                <a:gd name="T68" fmla="*/ 615 w 920"/>
                <a:gd name="T69" fmla="*/ 266 h 424"/>
                <a:gd name="T70" fmla="*/ 702 w 920"/>
                <a:gd name="T71" fmla="*/ 224 h 424"/>
                <a:gd name="T72" fmla="*/ 827 w 920"/>
                <a:gd name="T73" fmla="*/ 244 h 424"/>
                <a:gd name="T74" fmla="*/ 920 w 920"/>
                <a:gd name="T75" fmla="*/ 298 h 424"/>
                <a:gd name="T76" fmla="*/ 759 w 920"/>
                <a:gd name="T77" fmla="*/ 242 h 424"/>
                <a:gd name="T78" fmla="*/ 657 w 920"/>
                <a:gd name="T79" fmla="*/ 283 h 424"/>
                <a:gd name="T80" fmla="*/ 495 w 920"/>
                <a:gd name="T81" fmla="*/ 297 h 424"/>
                <a:gd name="T82" fmla="*/ 492 w 920"/>
                <a:gd name="T83" fmla="*/ 199 h 424"/>
                <a:gd name="T84" fmla="*/ 411 w 920"/>
                <a:gd name="T8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424">
                  <a:moveTo>
                    <a:pt x="411" y="186"/>
                  </a:moveTo>
                  <a:cubicBezTo>
                    <a:pt x="383" y="127"/>
                    <a:pt x="293" y="147"/>
                    <a:pt x="280" y="198"/>
                  </a:cubicBezTo>
                  <a:cubicBezTo>
                    <a:pt x="248" y="202"/>
                    <a:pt x="233" y="240"/>
                    <a:pt x="237" y="260"/>
                  </a:cubicBezTo>
                  <a:cubicBezTo>
                    <a:pt x="242" y="287"/>
                    <a:pt x="270" y="304"/>
                    <a:pt x="298" y="289"/>
                  </a:cubicBezTo>
                  <a:cubicBezTo>
                    <a:pt x="340" y="374"/>
                    <a:pt x="404" y="390"/>
                    <a:pt x="509" y="390"/>
                  </a:cubicBezTo>
                  <a:cubicBezTo>
                    <a:pt x="382" y="416"/>
                    <a:pt x="338" y="391"/>
                    <a:pt x="294" y="350"/>
                  </a:cubicBezTo>
                  <a:cubicBezTo>
                    <a:pt x="260" y="318"/>
                    <a:pt x="217" y="298"/>
                    <a:pt x="191" y="302"/>
                  </a:cubicBezTo>
                  <a:cubicBezTo>
                    <a:pt x="139" y="308"/>
                    <a:pt x="97" y="332"/>
                    <a:pt x="126" y="365"/>
                  </a:cubicBezTo>
                  <a:cubicBezTo>
                    <a:pt x="106" y="311"/>
                    <a:pt x="186" y="317"/>
                    <a:pt x="190" y="359"/>
                  </a:cubicBezTo>
                  <a:cubicBezTo>
                    <a:pt x="194" y="397"/>
                    <a:pt x="156" y="424"/>
                    <a:pt x="109" y="419"/>
                  </a:cubicBezTo>
                  <a:cubicBezTo>
                    <a:pt x="46" y="414"/>
                    <a:pt x="39" y="336"/>
                    <a:pt x="58" y="310"/>
                  </a:cubicBezTo>
                  <a:cubicBezTo>
                    <a:pt x="0" y="264"/>
                    <a:pt x="84" y="207"/>
                    <a:pt x="115" y="235"/>
                  </a:cubicBezTo>
                  <a:cubicBezTo>
                    <a:pt x="136" y="254"/>
                    <a:pt x="160" y="253"/>
                    <a:pt x="177" y="251"/>
                  </a:cubicBezTo>
                  <a:cubicBezTo>
                    <a:pt x="199" y="247"/>
                    <a:pt x="231" y="233"/>
                    <a:pt x="231" y="206"/>
                  </a:cubicBezTo>
                  <a:cubicBezTo>
                    <a:pt x="232" y="156"/>
                    <a:pt x="183" y="159"/>
                    <a:pt x="175" y="172"/>
                  </a:cubicBezTo>
                  <a:cubicBezTo>
                    <a:pt x="195" y="168"/>
                    <a:pt x="223" y="175"/>
                    <a:pt x="222" y="206"/>
                  </a:cubicBezTo>
                  <a:cubicBezTo>
                    <a:pt x="221" y="241"/>
                    <a:pt x="151" y="254"/>
                    <a:pt x="134" y="226"/>
                  </a:cubicBezTo>
                  <a:cubicBezTo>
                    <a:pt x="116" y="198"/>
                    <a:pt x="116" y="155"/>
                    <a:pt x="169" y="147"/>
                  </a:cubicBezTo>
                  <a:cubicBezTo>
                    <a:pt x="149" y="113"/>
                    <a:pt x="202" y="59"/>
                    <a:pt x="250" y="82"/>
                  </a:cubicBezTo>
                  <a:cubicBezTo>
                    <a:pt x="269" y="26"/>
                    <a:pt x="347" y="0"/>
                    <a:pt x="397" y="56"/>
                  </a:cubicBezTo>
                  <a:cubicBezTo>
                    <a:pt x="426" y="34"/>
                    <a:pt x="464" y="41"/>
                    <a:pt x="475" y="83"/>
                  </a:cubicBezTo>
                  <a:cubicBezTo>
                    <a:pt x="486" y="125"/>
                    <a:pt x="468" y="151"/>
                    <a:pt x="436" y="151"/>
                  </a:cubicBezTo>
                  <a:cubicBezTo>
                    <a:pt x="412" y="151"/>
                    <a:pt x="383" y="110"/>
                    <a:pt x="431" y="89"/>
                  </a:cubicBezTo>
                  <a:cubicBezTo>
                    <a:pt x="402" y="88"/>
                    <a:pt x="387" y="114"/>
                    <a:pt x="400" y="141"/>
                  </a:cubicBezTo>
                  <a:cubicBezTo>
                    <a:pt x="407" y="154"/>
                    <a:pt x="423" y="165"/>
                    <a:pt x="446" y="162"/>
                  </a:cubicBezTo>
                  <a:cubicBezTo>
                    <a:pt x="477" y="157"/>
                    <a:pt x="488" y="136"/>
                    <a:pt x="490" y="109"/>
                  </a:cubicBezTo>
                  <a:cubicBezTo>
                    <a:pt x="493" y="59"/>
                    <a:pt x="545" y="75"/>
                    <a:pt x="551" y="97"/>
                  </a:cubicBezTo>
                  <a:cubicBezTo>
                    <a:pt x="595" y="75"/>
                    <a:pt x="643" y="108"/>
                    <a:pt x="622" y="162"/>
                  </a:cubicBezTo>
                  <a:cubicBezTo>
                    <a:pt x="674" y="155"/>
                    <a:pt x="695" y="217"/>
                    <a:pt x="658" y="241"/>
                  </a:cubicBezTo>
                  <a:cubicBezTo>
                    <a:pt x="622" y="265"/>
                    <a:pt x="588" y="252"/>
                    <a:pt x="585" y="229"/>
                  </a:cubicBezTo>
                  <a:cubicBezTo>
                    <a:pt x="581" y="200"/>
                    <a:pt x="603" y="188"/>
                    <a:pt x="620" y="196"/>
                  </a:cubicBezTo>
                  <a:cubicBezTo>
                    <a:pt x="633" y="203"/>
                    <a:pt x="638" y="215"/>
                    <a:pt x="629" y="225"/>
                  </a:cubicBezTo>
                  <a:cubicBezTo>
                    <a:pt x="648" y="223"/>
                    <a:pt x="648" y="204"/>
                    <a:pt x="629" y="189"/>
                  </a:cubicBezTo>
                  <a:cubicBezTo>
                    <a:pt x="608" y="172"/>
                    <a:pt x="568" y="191"/>
                    <a:pt x="569" y="219"/>
                  </a:cubicBezTo>
                  <a:cubicBezTo>
                    <a:pt x="569" y="247"/>
                    <a:pt x="585" y="266"/>
                    <a:pt x="615" y="266"/>
                  </a:cubicBezTo>
                  <a:cubicBezTo>
                    <a:pt x="669" y="265"/>
                    <a:pt x="671" y="235"/>
                    <a:pt x="702" y="224"/>
                  </a:cubicBezTo>
                  <a:cubicBezTo>
                    <a:pt x="744" y="210"/>
                    <a:pt x="794" y="208"/>
                    <a:pt x="827" y="244"/>
                  </a:cubicBezTo>
                  <a:cubicBezTo>
                    <a:pt x="850" y="269"/>
                    <a:pt x="881" y="284"/>
                    <a:pt x="920" y="298"/>
                  </a:cubicBezTo>
                  <a:cubicBezTo>
                    <a:pt x="855" y="306"/>
                    <a:pt x="815" y="249"/>
                    <a:pt x="759" y="242"/>
                  </a:cubicBezTo>
                  <a:cubicBezTo>
                    <a:pt x="724" y="238"/>
                    <a:pt x="693" y="253"/>
                    <a:pt x="657" y="283"/>
                  </a:cubicBezTo>
                  <a:cubicBezTo>
                    <a:pt x="616" y="317"/>
                    <a:pt x="555" y="336"/>
                    <a:pt x="495" y="297"/>
                  </a:cubicBezTo>
                  <a:cubicBezTo>
                    <a:pt x="539" y="272"/>
                    <a:pt x="514" y="224"/>
                    <a:pt x="492" y="199"/>
                  </a:cubicBezTo>
                  <a:cubicBezTo>
                    <a:pt x="476" y="182"/>
                    <a:pt x="439" y="170"/>
                    <a:pt x="411" y="186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6"/>
            <p:cNvSpPr/>
            <p:nvPr/>
          </p:nvSpPr>
          <p:spPr bwMode="auto">
            <a:xfrm>
              <a:off x="3430" y="2012"/>
              <a:ext cx="1162" cy="415"/>
            </a:xfrm>
            <a:custGeom>
              <a:avLst/>
              <a:gdLst>
                <a:gd name="T0" fmla="*/ 57 w 709"/>
                <a:gd name="T1" fmla="*/ 138 h 252"/>
                <a:gd name="T2" fmla="*/ 8 w 709"/>
                <a:gd name="T3" fmla="*/ 133 h 252"/>
                <a:gd name="T4" fmla="*/ 44 w 709"/>
                <a:gd name="T5" fmla="*/ 77 h 252"/>
                <a:gd name="T6" fmla="*/ 163 w 709"/>
                <a:gd name="T7" fmla="*/ 68 h 252"/>
                <a:gd name="T8" fmla="*/ 259 w 709"/>
                <a:gd name="T9" fmla="*/ 118 h 252"/>
                <a:gd name="T10" fmla="*/ 194 w 709"/>
                <a:gd name="T11" fmla="*/ 156 h 252"/>
                <a:gd name="T12" fmla="*/ 205 w 709"/>
                <a:gd name="T13" fmla="*/ 115 h 252"/>
                <a:gd name="T14" fmla="*/ 227 w 709"/>
                <a:gd name="T15" fmla="*/ 137 h 252"/>
                <a:gd name="T16" fmla="*/ 213 w 709"/>
                <a:gd name="T17" fmla="*/ 100 h 252"/>
                <a:gd name="T18" fmla="*/ 180 w 709"/>
                <a:gd name="T19" fmla="*/ 155 h 252"/>
                <a:gd name="T20" fmla="*/ 241 w 709"/>
                <a:gd name="T21" fmla="*/ 174 h 252"/>
                <a:gd name="T22" fmla="*/ 321 w 709"/>
                <a:gd name="T23" fmla="*/ 199 h 252"/>
                <a:gd name="T24" fmla="*/ 437 w 709"/>
                <a:gd name="T25" fmla="*/ 147 h 252"/>
                <a:gd name="T26" fmla="*/ 554 w 709"/>
                <a:gd name="T27" fmla="*/ 135 h 252"/>
                <a:gd name="T28" fmla="*/ 709 w 709"/>
                <a:gd name="T29" fmla="*/ 170 h 252"/>
                <a:gd name="T30" fmla="*/ 592 w 709"/>
                <a:gd name="T31" fmla="*/ 184 h 252"/>
                <a:gd name="T32" fmla="*/ 492 w 709"/>
                <a:gd name="T33" fmla="*/ 159 h 252"/>
                <a:gd name="T34" fmla="*/ 361 w 709"/>
                <a:gd name="T35" fmla="*/ 228 h 252"/>
                <a:gd name="T36" fmla="*/ 186 w 709"/>
                <a:gd name="T37" fmla="*/ 239 h 252"/>
                <a:gd name="T38" fmla="*/ 57 w 709"/>
                <a:gd name="T39" fmla="*/ 13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9" h="252">
                  <a:moveTo>
                    <a:pt x="57" y="138"/>
                  </a:moveTo>
                  <a:cubicBezTo>
                    <a:pt x="38" y="158"/>
                    <a:pt x="16" y="152"/>
                    <a:pt x="8" y="133"/>
                  </a:cubicBezTo>
                  <a:cubicBezTo>
                    <a:pt x="0" y="113"/>
                    <a:pt x="8" y="83"/>
                    <a:pt x="44" y="77"/>
                  </a:cubicBezTo>
                  <a:cubicBezTo>
                    <a:pt x="45" y="42"/>
                    <a:pt x="123" y="0"/>
                    <a:pt x="163" y="68"/>
                  </a:cubicBezTo>
                  <a:cubicBezTo>
                    <a:pt x="205" y="49"/>
                    <a:pt x="249" y="70"/>
                    <a:pt x="259" y="118"/>
                  </a:cubicBezTo>
                  <a:cubicBezTo>
                    <a:pt x="266" y="153"/>
                    <a:pt x="212" y="180"/>
                    <a:pt x="194" y="156"/>
                  </a:cubicBezTo>
                  <a:cubicBezTo>
                    <a:pt x="185" y="143"/>
                    <a:pt x="185" y="119"/>
                    <a:pt x="205" y="115"/>
                  </a:cubicBezTo>
                  <a:cubicBezTo>
                    <a:pt x="218" y="112"/>
                    <a:pt x="229" y="122"/>
                    <a:pt x="227" y="137"/>
                  </a:cubicBezTo>
                  <a:cubicBezTo>
                    <a:pt x="238" y="134"/>
                    <a:pt x="228" y="101"/>
                    <a:pt x="213" y="100"/>
                  </a:cubicBezTo>
                  <a:cubicBezTo>
                    <a:pt x="184" y="99"/>
                    <a:pt x="168" y="131"/>
                    <a:pt x="180" y="155"/>
                  </a:cubicBezTo>
                  <a:cubicBezTo>
                    <a:pt x="193" y="181"/>
                    <a:pt x="211" y="183"/>
                    <a:pt x="241" y="174"/>
                  </a:cubicBezTo>
                  <a:cubicBezTo>
                    <a:pt x="267" y="192"/>
                    <a:pt x="290" y="201"/>
                    <a:pt x="321" y="199"/>
                  </a:cubicBezTo>
                  <a:cubicBezTo>
                    <a:pt x="381" y="194"/>
                    <a:pt x="400" y="177"/>
                    <a:pt x="437" y="147"/>
                  </a:cubicBezTo>
                  <a:cubicBezTo>
                    <a:pt x="482" y="110"/>
                    <a:pt x="528" y="118"/>
                    <a:pt x="554" y="135"/>
                  </a:cubicBezTo>
                  <a:cubicBezTo>
                    <a:pt x="593" y="160"/>
                    <a:pt x="630" y="188"/>
                    <a:pt x="709" y="170"/>
                  </a:cubicBezTo>
                  <a:cubicBezTo>
                    <a:pt x="668" y="191"/>
                    <a:pt x="626" y="199"/>
                    <a:pt x="592" y="184"/>
                  </a:cubicBezTo>
                  <a:cubicBezTo>
                    <a:pt x="551" y="166"/>
                    <a:pt x="525" y="154"/>
                    <a:pt x="492" y="159"/>
                  </a:cubicBezTo>
                  <a:cubicBezTo>
                    <a:pt x="463" y="163"/>
                    <a:pt x="424" y="211"/>
                    <a:pt x="361" y="228"/>
                  </a:cubicBezTo>
                  <a:cubicBezTo>
                    <a:pt x="302" y="245"/>
                    <a:pt x="248" y="252"/>
                    <a:pt x="186" y="239"/>
                  </a:cubicBezTo>
                  <a:cubicBezTo>
                    <a:pt x="136" y="229"/>
                    <a:pt x="89" y="211"/>
                    <a:pt x="57" y="138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"/>
            <p:cNvSpPr/>
            <p:nvPr/>
          </p:nvSpPr>
          <p:spPr bwMode="auto">
            <a:xfrm>
              <a:off x="4197" y="1992"/>
              <a:ext cx="213" cy="208"/>
            </a:xfrm>
            <a:custGeom>
              <a:avLst/>
              <a:gdLst>
                <a:gd name="T0" fmla="*/ 27 w 130"/>
                <a:gd name="T1" fmla="*/ 55 h 126"/>
                <a:gd name="T2" fmla="*/ 35 w 130"/>
                <a:gd name="T3" fmla="*/ 18 h 126"/>
                <a:gd name="T4" fmla="*/ 2 w 130"/>
                <a:gd name="T5" fmla="*/ 49 h 126"/>
                <a:gd name="T6" fmla="*/ 29 w 130"/>
                <a:gd name="T7" fmla="*/ 82 h 126"/>
                <a:gd name="T8" fmla="*/ 130 w 130"/>
                <a:gd name="T9" fmla="*/ 126 h 126"/>
                <a:gd name="T10" fmla="*/ 80 w 130"/>
                <a:gd name="T11" fmla="*/ 73 h 126"/>
                <a:gd name="T12" fmla="*/ 51 w 130"/>
                <a:gd name="T13" fmla="*/ 47 h 126"/>
                <a:gd name="T14" fmla="*/ 71 w 130"/>
                <a:gd name="T15" fmla="*/ 23 h 126"/>
                <a:gd name="T16" fmla="*/ 89 w 130"/>
                <a:gd name="T17" fmla="*/ 44 h 126"/>
                <a:gd name="T18" fmla="*/ 75 w 130"/>
                <a:gd name="T19" fmla="*/ 32 h 126"/>
                <a:gd name="T20" fmla="*/ 61 w 130"/>
                <a:gd name="T21" fmla="*/ 55 h 126"/>
                <a:gd name="T22" fmla="*/ 99 w 130"/>
                <a:gd name="T23" fmla="*/ 60 h 126"/>
                <a:gd name="T24" fmla="*/ 108 w 130"/>
                <a:gd name="T25" fmla="*/ 27 h 126"/>
                <a:gd name="T26" fmla="*/ 65 w 130"/>
                <a:gd name="T27" fmla="*/ 4 h 126"/>
                <a:gd name="T28" fmla="*/ 27 w 130"/>
                <a:gd name="T29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6">
                  <a:moveTo>
                    <a:pt x="27" y="55"/>
                  </a:moveTo>
                  <a:cubicBezTo>
                    <a:pt x="12" y="40"/>
                    <a:pt x="24" y="24"/>
                    <a:pt x="35" y="18"/>
                  </a:cubicBezTo>
                  <a:cubicBezTo>
                    <a:pt x="17" y="8"/>
                    <a:pt x="0" y="31"/>
                    <a:pt x="2" y="49"/>
                  </a:cubicBezTo>
                  <a:cubicBezTo>
                    <a:pt x="3" y="65"/>
                    <a:pt x="10" y="82"/>
                    <a:pt x="29" y="82"/>
                  </a:cubicBezTo>
                  <a:cubicBezTo>
                    <a:pt x="53" y="83"/>
                    <a:pt x="103" y="90"/>
                    <a:pt x="130" y="126"/>
                  </a:cubicBezTo>
                  <a:cubicBezTo>
                    <a:pt x="121" y="98"/>
                    <a:pt x="99" y="75"/>
                    <a:pt x="80" y="73"/>
                  </a:cubicBezTo>
                  <a:cubicBezTo>
                    <a:pt x="61" y="70"/>
                    <a:pt x="51" y="61"/>
                    <a:pt x="51" y="47"/>
                  </a:cubicBezTo>
                  <a:cubicBezTo>
                    <a:pt x="51" y="35"/>
                    <a:pt x="61" y="23"/>
                    <a:pt x="71" y="23"/>
                  </a:cubicBezTo>
                  <a:cubicBezTo>
                    <a:pt x="84" y="22"/>
                    <a:pt x="89" y="30"/>
                    <a:pt x="89" y="44"/>
                  </a:cubicBezTo>
                  <a:cubicBezTo>
                    <a:pt x="84" y="39"/>
                    <a:pt x="83" y="31"/>
                    <a:pt x="75" y="32"/>
                  </a:cubicBezTo>
                  <a:cubicBezTo>
                    <a:pt x="63" y="32"/>
                    <a:pt x="55" y="43"/>
                    <a:pt x="61" y="55"/>
                  </a:cubicBezTo>
                  <a:cubicBezTo>
                    <a:pt x="67" y="66"/>
                    <a:pt x="88" y="67"/>
                    <a:pt x="99" y="60"/>
                  </a:cubicBezTo>
                  <a:cubicBezTo>
                    <a:pt x="109" y="54"/>
                    <a:pt x="111" y="40"/>
                    <a:pt x="108" y="27"/>
                  </a:cubicBezTo>
                  <a:cubicBezTo>
                    <a:pt x="105" y="13"/>
                    <a:pt x="88" y="0"/>
                    <a:pt x="65" y="4"/>
                  </a:cubicBezTo>
                  <a:cubicBezTo>
                    <a:pt x="41" y="9"/>
                    <a:pt x="20" y="40"/>
                    <a:pt x="27" y="5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文本占位符 104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0" y="2210765"/>
            <a:ext cx="914400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710331" y="3999151"/>
            <a:ext cx="6771339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61590"/>
            <a:ext cx="180000" cy="432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74522" y="361590"/>
            <a:ext cx="36000" cy="432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307396" y="319579"/>
            <a:ext cx="6433669" cy="5160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96"/>
          <p:cNvGrpSpPr>
            <a:grpSpLocks noChangeAspect="1"/>
          </p:cNvGrpSpPr>
          <p:nvPr userDrawn="1"/>
        </p:nvGrpSpPr>
        <p:grpSpPr bwMode="auto">
          <a:xfrm>
            <a:off x="197951" y="2371556"/>
            <a:ext cx="11796090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4" name="Freeform 697"/>
            <p:cNvSpPr/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98"/>
            <p:cNvSpPr/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9"/>
            <p:cNvSpPr/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00"/>
            <p:cNvSpPr/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1"/>
            <p:cNvSpPr/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2"/>
            <p:cNvSpPr/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3"/>
            <p:cNvSpPr/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4"/>
            <p:cNvSpPr/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5"/>
            <p:cNvSpPr/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6"/>
            <p:cNvSpPr/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7"/>
            <p:cNvSpPr/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8"/>
            <p:cNvSpPr/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9"/>
            <p:cNvSpPr/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10"/>
            <p:cNvSpPr/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12"/>
            <p:cNvSpPr/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3"/>
            <p:cNvSpPr/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4"/>
            <p:cNvSpPr/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5"/>
            <p:cNvSpPr/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6"/>
            <p:cNvSpPr/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7"/>
            <p:cNvSpPr/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8"/>
            <p:cNvSpPr/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9"/>
            <p:cNvSpPr/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20"/>
            <p:cNvSpPr/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1"/>
            <p:cNvSpPr/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2"/>
            <p:cNvSpPr/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3"/>
            <p:cNvSpPr/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4"/>
            <p:cNvSpPr/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5"/>
            <p:cNvSpPr/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6"/>
            <p:cNvSpPr/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7"/>
            <p:cNvSpPr/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8"/>
            <p:cNvSpPr/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9"/>
            <p:cNvSpPr/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30"/>
            <p:cNvSpPr/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1"/>
            <p:cNvSpPr/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2"/>
            <p:cNvSpPr/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3"/>
            <p:cNvSpPr/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4"/>
            <p:cNvSpPr/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5"/>
            <p:cNvSpPr/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6"/>
            <p:cNvSpPr/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7"/>
            <p:cNvSpPr/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8"/>
            <p:cNvSpPr/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9"/>
            <p:cNvSpPr/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40"/>
            <p:cNvSpPr/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1"/>
            <p:cNvSpPr/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2"/>
            <p:cNvSpPr/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3"/>
            <p:cNvSpPr/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4"/>
            <p:cNvSpPr/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5"/>
            <p:cNvSpPr/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6"/>
            <p:cNvSpPr/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7"/>
            <p:cNvSpPr/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8"/>
            <p:cNvSpPr/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9"/>
            <p:cNvSpPr/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1"/>
            <p:cNvSpPr/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2"/>
            <p:cNvSpPr/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3"/>
            <p:cNvSpPr/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4"/>
            <p:cNvSpPr/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5"/>
            <p:cNvSpPr/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6"/>
            <p:cNvSpPr/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7"/>
            <p:cNvSpPr/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8"/>
            <p:cNvSpPr/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9"/>
            <p:cNvSpPr/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60"/>
            <p:cNvSpPr/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1"/>
            <p:cNvSpPr/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2"/>
            <p:cNvSpPr/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3"/>
            <p:cNvSpPr/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4"/>
            <p:cNvSpPr/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5"/>
            <p:cNvSpPr/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6"/>
            <p:cNvSpPr/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7"/>
            <p:cNvSpPr/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8"/>
            <p:cNvSpPr/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9"/>
            <p:cNvSpPr/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70"/>
            <p:cNvSpPr/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1"/>
            <p:cNvSpPr/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2"/>
            <p:cNvSpPr/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3"/>
            <p:cNvSpPr/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4"/>
            <p:cNvSpPr/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5"/>
            <p:cNvSpPr/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6"/>
            <p:cNvSpPr/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7"/>
            <p:cNvSpPr/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8"/>
            <p:cNvSpPr/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9"/>
            <p:cNvSpPr/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80"/>
            <p:cNvSpPr/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1"/>
            <p:cNvSpPr/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2"/>
            <p:cNvSpPr/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3"/>
            <p:cNvSpPr/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4"/>
            <p:cNvSpPr/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6"/>
            <p:cNvSpPr/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7"/>
            <p:cNvSpPr/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0" y="6534000"/>
            <a:ext cx="12192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0" y="6507869"/>
            <a:ext cx="12192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宣传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734064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6" t="6613" r="17175" b="22234"/>
          <a:stretch>
            <a:fillRect/>
          </a:stretch>
        </p:blipFill>
        <p:spPr>
          <a:xfrm>
            <a:off x="4828864" y="2187760"/>
            <a:ext cx="2598256" cy="2598256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5028973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个人微博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401377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t="5834" r="5834" b="5834"/>
          <a:stretch>
            <a:fillRect/>
          </a:stretch>
        </p:blipFill>
        <p:spPr>
          <a:xfrm>
            <a:off x="1496177" y="2187760"/>
            <a:ext cx="2598256" cy="2598256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947958" y="4975616"/>
            <a:ext cx="1694695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公众号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66751" y="2092960"/>
            <a:ext cx="2787856" cy="2787856"/>
          </a:xfrm>
          <a:prstGeom prst="rect">
            <a:avLst/>
          </a:pr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" t="6167" r="6126" b="5959"/>
          <a:stretch>
            <a:fillRect/>
          </a:stretch>
        </p:blipFill>
        <p:spPr>
          <a:xfrm>
            <a:off x="8161551" y="2187760"/>
            <a:ext cx="2598256" cy="2598256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8361660" y="4975616"/>
            <a:ext cx="2198038" cy="70788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D5070"/>
                </a:solidFill>
                <a:uLnTx/>
                <a:uFillTx/>
              </a:rPr>
              <a:t>个人微信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D5070"/>
              </a:solidFill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2" hidden="1"/>
          <p:cNvGraphicFramePr>
            <a:graphicFrameLocks noChangeAspect="1"/>
          </p:cNvGraphicFramePr>
          <p:nvPr userDrawn="1"/>
        </p:nvGraphicFramePr>
        <p:xfrm>
          <a:off x="1592" y="1594"/>
          <a:ext cx="3175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55" name="" r:id="rId2" imgW="6985" imgH="6985" progId="TCLayout.ActiveDocument.1">
                  <p:embed/>
                </p:oleObj>
              </mc:Choice>
              <mc:Fallback>
                <p:oleObj name="" r:id="rId2" imgW="6985" imgH="6985" progId="TCLayout.ActiveDocument.1">
                  <p:embed/>
                  <p:pic>
                    <p:nvPicPr>
                      <p:cNvPr id="0" name="图片 154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" y="1594"/>
                        <a:ext cx="3175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1B6BC5B-656C-43D9-BD11-24E428B222FF}" type="datetimeFigureOut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FBE3153-9CB8-4849-9DC2-896FAC30574D}" type="slidenum">
              <a:rPr lang="zh-CN" altLang="en-US" strike="noStrike" noProof="1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</a:fld>
            <a:endParaRPr lang="zh-CN" altLang="en-US" strike="noStrike" noProof="1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62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8.png"/><Relationship Id="rId1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image" Target="../media/image9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image" Target="../media/image10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5.png"/><Relationship Id="rId1" Type="http://schemas.openxmlformats.org/officeDocument/2006/relationships/image" Target="../media/image104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image" Target="../media/image10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image" Target="../media/image1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2.png"/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image" Target="../media/image119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8.png"/><Relationship Id="rId2" Type="http://schemas.openxmlformats.org/officeDocument/2006/relationships/image" Target="../media/image124.png"/><Relationship Id="rId1" Type="http://schemas.openxmlformats.org/officeDocument/2006/relationships/image" Target="../media/image12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327808" y="4511615"/>
            <a:ext cx="3959525" cy="4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626C85"/>
                </a:solidFill>
              </a:rPr>
              <a:t>超星集团    喻洁</a:t>
            </a:r>
            <a:endParaRPr lang="zh-CN" altLang="en-US" sz="2000" dirty="0">
              <a:solidFill>
                <a:srgbClr val="626C85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3705" y="902335"/>
            <a:ext cx="9067165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rgbClr val="3D5070"/>
                </a:solidFill>
                <a:latin typeface="华文新魏" panose="02010800040101010101" charset="-122"/>
                <a:ea typeface="华文新魏" panose="02010800040101010101" charset="-122"/>
              </a:rPr>
              <a:t>知识空间</a:t>
            </a:r>
            <a:endParaRPr lang="zh-CN" altLang="en-US" sz="8800">
              <a:solidFill>
                <a:srgbClr val="3D5070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pPr algn="ctr"/>
            <a:r>
              <a:rPr lang="zh-CN" altLang="en-US" sz="8800">
                <a:solidFill>
                  <a:srgbClr val="3D5070"/>
                </a:solidFill>
                <a:latin typeface="华文新魏" panose="02010800040101010101" charset="-122"/>
                <a:ea typeface="华文新魏" panose="02010800040101010101" charset="-122"/>
              </a:rPr>
              <a:t>专题建设及展示</a:t>
            </a:r>
            <a:endParaRPr lang="zh-CN" altLang="en-US" sz="8800">
              <a:solidFill>
                <a:srgbClr val="3D507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专题分类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102195" y="3315605"/>
            <a:ext cx="5931958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448280" y="2376565"/>
            <a:ext cx="4007214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7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学科建设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448280" y="3290965"/>
            <a:ext cx="4007214" cy="1122871"/>
            <a:chOff x="1524044" y="2376565"/>
            <a:chExt cx="4007214" cy="1122871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42952" y="2376565"/>
              <a:ext cx="3788306" cy="1122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职业技能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71500" indent="-571500">
                <a:lnSpc>
                  <a:spcPct val="180000"/>
                </a:lnSpc>
              </a:pP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rcRect t="3784" b="8121"/>
          <a:stretch>
            <a:fillRect/>
          </a:stretch>
        </p:blipFill>
        <p:spPr>
          <a:xfrm>
            <a:off x="7278299" y="2832214"/>
            <a:ext cx="1898276" cy="2973217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rcRect t="3524" b="8673"/>
          <a:stretch>
            <a:fillRect/>
          </a:stretch>
        </p:blipFill>
        <p:spPr>
          <a:xfrm>
            <a:off x="5456298" y="1799973"/>
            <a:ext cx="1898276" cy="2963350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/>
          <a:srcRect t="4060" b="7585"/>
          <a:stretch>
            <a:fillRect/>
          </a:stretch>
        </p:blipFill>
        <p:spPr>
          <a:xfrm>
            <a:off x="3693463" y="776204"/>
            <a:ext cx="1898276" cy="2981987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/>
          <a:srcRect t="3508" b="8121"/>
          <a:stretch>
            <a:fillRect/>
          </a:stretch>
        </p:blipFill>
        <p:spPr>
          <a:xfrm>
            <a:off x="9105156" y="3463087"/>
            <a:ext cx="1898276" cy="2982536"/>
          </a:xfrm>
          <a:prstGeom prst="rect">
            <a:avLst/>
          </a:prstGeom>
          <a:ln>
            <a:solidFill>
              <a:srgbClr val="2C3C5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专题分类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393545" y="3642815"/>
            <a:ext cx="5277537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528965" y="2376565"/>
            <a:ext cx="4007214" cy="640080"/>
            <a:chOff x="1524044" y="2376565"/>
            <a:chExt cx="4007214" cy="640080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学习服务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155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9155" y="845185"/>
            <a:ext cx="2588895" cy="44202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0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0" y="835660"/>
            <a:ext cx="2580640" cy="4429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554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555" y="845185"/>
            <a:ext cx="2564765" cy="4420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专题选题原则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Freeform 192"/>
          <p:cNvSpPr>
            <a:spLocks noEditPoints="1"/>
          </p:cNvSpPr>
          <p:nvPr/>
        </p:nvSpPr>
        <p:spPr bwMode="auto">
          <a:xfrm rot="10800000" flipH="1" flipV="1">
            <a:off x="6389370" y="2024380"/>
            <a:ext cx="2953385" cy="61023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目的性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3" name="Freeform 192"/>
          <p:cNvSpPr>
            <a:spLocks noEditPoints="1"/>
          </p:cNvSpPr>
          <p:nvPr/>
        </p:nvSpPr>
        <p:spPr bwMode="auto">
          <a:xfrm rot="10800000" flipH="1" flipV="1">
            <a:off x="2364740" y="3689350"/>
            <a:ext cx="2953385" cy="61023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趣味性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4" name="Freeform 192"/>
          <p:cNvSpPr>
            <a:spLocks noEditPoints="1"/>
          </p:cNvSpPr>
          <p:nvPr/>
        </p:nvSpPr>
        <p:spPr bwMode="auto">
          <a:xfrm rot="10800000" flipH="1" flipV="1">
            <a:off x="6523990" y="3689350"/>
            <a:ext cx="2953385" cy="61023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持续性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2364740" y="1984375"/>
            <a:ext cx="2953385" cy="61023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教育性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591232" y="3594412"/>
            <a:ext cx="8978155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93350" y="2792876"/>
            <a:ext cx="9326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如何具体的制作专题？</a:t>
            </a:r>
            <a:r>
              <a:rPr lang="en-US" altLang="zh-CN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专题制作大致流程</a:t>
            </a:r>
            <a:endParaRPr lang="zh-CN" altLang="en-US" sz="3600" dirty="0" smtClean="0">
              <a:solidFill>
                <a:srgbClr val="2C3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Freeform 192"/>
          <p:cNvSpPr>
            <a:spLocks noEditPoints="1"/>
          </p:cNvSpPr>
          <p:nvPr/>
        </p:nvSpPr>
        <p:spPr bwMode="auto">
          <a:xfrm rot="10800000" flipH="1" flipV="1">
            <a:off x="3212465" y="2060575"/>
            <a:ext cx="5766435" cy="689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indent="0" algn="l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手机端：一键专题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4" name="Freeform 192"/>
          <p:cNvSpPr>
            <a:spLocks noEditPoints="1"/>
          </p:cNvSpPr>
          <p:nvPr/>
        </p:nvSpPr>
        <p:spPr bwMode="auto">
          <a:xfrm rot="10800000" flipH="1" flipV="1">
            <a:off x="3212465" y="3311525"/>
            <a:ext cx="5992495" cy="74676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indent="0" algn="l"/>
            <a:r>
              <a:rPr lang="en-US" altLang="zh-CN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</a:t>
            </a:r>
            <a:r>
              <a:rPr lang="zh-CN" altLang="en-US" sz="36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电脑端：打造精品专题</a:t>
            </a:r>
            <a:endParaRPr lang="zh-CN" altLang="en-US" sz="36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一键专题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8025765" y="1716405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 </a:t>
            </a:r>
            <a:r>
              <a:rPr lang="zh-CN" altLang="en-US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高效</a:t>
            </a:r>
            <a:endParaRPr lang="zh-CN" altLang="en-US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3" name="Freeform 192"/>
          <p:cNvSpPr>
            <a:spLocks noEditPoints="1"/>
          </p:cNvSpPr>
          <p:nvPr/>
        </p:nvSpPr>
        <p:spPr bwMode="auto">
          <a:xfrm rot="10800000" flipH="1" flipV="1">
            <a:off x="8152765" y="274193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资源丰富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5054" y="3606321"/>
            <a:ext cx="4725521" cy="44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latin typeface="楷体" panose="02010609060101010101" charset="-122"/>
                <a:ea typeface="楷体" panose="02010609060101010101" charset="-122"/>
              </a:rPr>
              <a:t>适用于校内日常学习、教学和资源交流。</a:t>
            </a:r>
            <a:endParaRPr lang="zh-CN" altLang="en-US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Screenshot_2016-12-14-21-40-33_com.chaoxing.mobi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30" y="1465580"/>
            <a:ext cx="1172845" cy="2085975"/>
          </a:xfrm>
          <a:prstGeom prst="rect">
            <a:avLst/>
          </a:prstGeom>
        </p:spPr>
      </p:pic>
      <p:pic>
        <p:nvPicPr>
          <p:cNvPr id="10" name="图片 9" descr="Screenshot_2016-12-14-21-44-33_com.chaoxing.mobi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3743325"/>
            <a:ext cx="1212215" cy="2155825"/>
          </a:xfrm>
          <a:prstGeom prst="rect">
            <a:avLst/>
          </a:prstGeom>
        </p:spPr>
      </p:pic>
      <p:pic>
        <p:nvPicPr>
          <p:cNvPr id="11" name="图片 10" descr="Screenshot_2016-12-14-21-44-24_com.chaoxing.mobi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190" y="1744980"/>
            <a:ext cx="1966595" cy="3496945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2" name="图片 11" descr="Screenshot_2016-12-14-21-43-41_com.chaoxing.mobil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865" y="1716405"/>
            <a:ext cx="1997710" cy="35534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3" name="文本框 12"/>
          <p:cNvSpPr txBox="1"/>
          <p:nvPr/>
        </p:nvSpPr>
        <p:spPr>
          <a:xfrm>
            <a:off x="407670" y="967740"/>
            <a:ext cx="18021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获取资源至</a:t>
            </a:r>
            <a:r>
              <a:rPr lang="zh-CN" altLang="en-US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书房</a:t>
            </a:r>
            <a:endParaRPr lang="zh-CN" altLang="en-US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2445" y="1099820"/>
            <a:ext cx="18021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一键专题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创建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3735" y="1188085"/>
            <a:ext cx="180213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效果展示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59580" y="2863215"/>
            <a:ext cx="430530" cy="1930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8" grpId="0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Freeform 192"/>
          <p:cNvSpPr>
            <a:spLocks noEditPoints="1"/>
          </p:cNvSpPr>
          <p:nvPr/>
        </p:nvSpPr>
        <p:spPr bwMode="auto">
          <a:xfrm rot="10800000" flipH="1" flipV="1">
            <a:off x="6795135" y="3937000"/>
            <a:ext cx="2694305" cy="42227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49" name="Freeform 192"/>
          <p:cNvSpPr>
            <a:spLocks noEditPoints="1"/>
          </p:cNvSpPr>
          <p:nvPr/>
        </p:nvSpPr>
        <p:spPr bwMode="auto">
          <a:xfrm rot="10800000" flipH="1" flipV="1">
            <a:off x="2427605" y="3947160"/>
            <a:ext cx="3334385" cy="42227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48" name="Freeform 192"/>
          <p:cNvSpPr>
            <a:spLocks noEditPoints="1"/>
          </p:cNvSpPr>
          <p:nvPr/>
        </p:nvSpPr>
        <p:spPr bwMode="auto">
          <a:xfrm rot="10800000" flipH="1" flipV="1">
            <a:off x="4752340" y="1131570"/>
            <a:ext cx="2592070" cy="42227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47" name="Freeform 192"/>
          <p:cNvSpPr>
            <a:spLocks noEditPoints="1"/>
          </p:cNvSpPr>
          <p:nvPr/>
        </p:nvSpPr>
        <p:spPr bwMode="auto">
          <a:xfrm rot="10800000" flipH="1" flipV="1">
            <a:off x="8210550" y="1139190"/>
            <a:ext cx="1558925" cy="422275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sp>
        <p:nvSpPr>
          <p:cNvPr id="46" name="Freeform 192"/>
          <p:cNvSpPr>
            <a:spLocks noEditPoints="1"/>
          </p:cNvSpPr>
          <p:nvPr/>
        </p:nvSpPr>
        <p:spPr bwMode="auto">
          <a:xfrm rot="10800000" flipH="1" flipV="1">
            <a:off x="2033067" y="1146994"/>
            <a:ext cx="1712240" cy="421983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/>
          </a:p>
        </p:txBody>
      </p:sp>
      <p:grpSp>
        <p:nvGrpSpPr>
          <p:cNvPr id="7" name="组合 18"/>
          <p:cNvGrpSpPr/>
          <p:nvPr/>
        </p:nvGrpSpPr>
        <p:grpSpPr>
          <a:xfrm>
            <a:off x="8025765" y="1106805"/>
            <a:ext cx="2910495" cy="2226310"/>
            <a:chOff x="4332578" y="2102984"/>
            <a:chExt cx="1686924" cy="2226310"/>
          </a:xfrm>
        </p:grpSpPr>
        <p:sp>
          <p:nvSpPr>
            <p:cNvPr id="8" name="矩形 7"/>
            <p:cNvSpPr/>
            <p:nvPr/>
          </p:nvSpPr>
          <p:spPr>
            <a:xfrm>
              <a:off x="4332578" y="2812914"/>
              <a:ext cx="1021328" cy="1516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latin typeface="楷体" panose="02010609060101010101" charset="-122"/>
                  <a:ea typeface="楷体" panose="02010609060101010101" charset="-122"/>
                </a:rPr>
                <a:t>作者可将自有资源、数据库资源、网络海量资源整合。</a:t>
              </a:r>
              <a:endParaRPr lang="zh-CN" altLang="en-US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566880" y="2102984"/>
              <a:ext cx="1452622" cy="4572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资源</a:t>
              </a:r>
              <a:endParaRPr lang="zh-CN" altLang="en-US" sz="2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21057" y="1131811"/>
            <a:ext cx="1739900" cy="1866265"/>
            <a:chOff x="8579282" y="415789"/>
            <a:chExt cx="1125085" cy="1866265"/>
          </a:xfrm>
        </p:grpSpPr>
        <p:sp>
          <p:nvSpPr>
            <p:cNvPr id="14" name="矩形 13"/>
            <p:cNvSpPr/>
            <p:nvPr/>
          </p:nvSpPr>
          <p:spPr>
            <a:xfrm>
              <a:off x="8579282" y="1121909"/>
              <a:ext cx="1125085" cy="116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latin typeface="楷体" panose="02010609060101010101" charset="-122"/>
                  <a:ea typeface="楷体" panose="02010609060101010101" charset="-122"/>
                </a:rPr>
                <a:t>搭建专题框架，要主线明晰，逻辑清楚。</a:t>
              </a:r>
              <a:endParaRPr lang="zh-CN" altLang="en-US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714785" y="415789"/>
              <a:ext cx="906638" cy="457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专题大纲</a:t>
              </a:r>
              <a:endParaRPr lang="zh-CN" altLang="en-US" sz="2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grpSp>
        <p:nvGrpSpPr>
          <p:cNvPr id="16" name="组合 30"/>
          <p:cNvGrpSpPr/>
          <p:nvPr/>
        </p:nvGrpSpPr>
        <p:grpSpPr>
          <a:xfrm>
            <a:off x="2529242" y="3912503"/>
            <a:ext cx="2662536" cy="1818005"/>
            <a:chOff x="5241345" y="1261609"/>
            <a:chExt cx="1721696" cy="1818005"/>
          </a:xfrm>
        </p:grpSpPr>
        <p:sp>
          <p:nvSpPr>
            <p:cNvPr id="17" name="矩形 16"/>
            <p:cNvSpPr/>
            <p:nvPr/>
          </p:nvSpPr>
          <p:spPr>
            <a:xfrm>
              <a:off x="5543956" y="1919469"/>
              <a:ext cx="1419085" cy="1160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latin typeface="楷体" panose="02010609060101010101" charset="-122"/>
                  <a:ea typeface="楷体" panose="02010609060101010101" charset="-122"/>
                </a:rPr>
                <a:t>内容上传编辑，并进行富媒体化，</a:t>
              </a:r>
              <a:r>
                <a:rPr lang="zh-CN" dirty="0" smtClean="0">
                  <a:latin typeface="楷体" panose="02010609060101010101" charset="-122"/>
                  <a:ea typeface="楷体" panose="02010609060101010101" charset="-122"/>
                </a:rPr>
                <a:t>美化排版。</a:t>
              </a:r>
              <a:endParaRPr lang="zh-CN" dirty="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241345" y="1261609"/>
              <a:ext cx="1695018" cy="457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富媒体化建设专题</a:t>
              </a:r>
              <a:endParaRPr lang="en-US" altLang="zh-CN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30"/>
          <p:cNvGrpSpPr/>
          <p:nvPr/>
        </p:nvGrpSpPr>
        <p:grpSpPr>
          <a:xfrm>
            <a:off x="6741347" y="3954015"/>
            <a:ext cx="2249806" cy="2132330"/>
            <a:chOff x="8986612" y="1243829"/>
            <a:chExt cx="1454809" cy="2132330"/>
          </a:xfrm>
        </p:grpSpPr>
        <p:sp>
          <p:nvSpPr>
            <p:cNvPr id="23" name="矩形 22"/>
            <p:cNvSpPr/>
            <p:nvPr/>
          </p:nvSpPr>
          <p:spPr>
            <a:xfrm>
              <a:off x="8986612" y="1859779"/>
              <a:ext cx="1454809" cy="1516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latin typeface="楷体" panose="02010609060101010101" charset="-122"/>
                  <a:ea typeface="楷体" panose="02010609060101010101" charset="-122"/>
                </a:rPr>
                <a:t>专题发布后，可通过收集用户的反馈，及时的修改，平台可实现同步更新。</a:t>
              </a:r>
              <a:endPara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063397" y="1243829"/>
              <a:ext cx="1300828" cy="4572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发布反馈调整</a:t>
              </a:r>
              <a:endPara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8" name="圆角矩形 19"/>
          <p:cNvSpPr>
            <a:spLocks noChangeArrowheads="1"/>
          </p:cNvSpPr>
          <p:nvPr/>
        </p:nvSpPr>
        <p:spPr bwMode="auto">
          <a:xfrm>
            <a:off x="1635760" y="1788160"/>
            <a:ext cx="2108835" cy="150431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33550" y="2233295"/>
            <a:ext cx="20116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选取相应专题主题</a:t>
            </a:r>
            <a:endParaRPr lang="zh-CN" altLang="en-US"/>
          </a:p>
        </p:txBody>
      </p:sp>
      <p:sp>
        <p:nvSpPr>
          <p:cNvPr id="30" name="圆角矩形 19"/>
          <p:cNvSpPr>
            <a:spLocks noChangeArrowheads="1"/>
          </p:cNvSpPr>
          <p:nvPr/>
        </p:nvSpPr>
        <p:spPr bwMode="auto">
          <a:xfrm>
            <a:off x="7776210" y="1816735"/>
            <a:ext cx="2256790" cy="147574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  <p:sp>
        <p:nvSpPr>
          <p:cNvPr id="31" name="圆角矩形 19"/>
          <p:cNvSpPr>
            <a:spLocks noChangeArrowheads="1"/>
          </p:cNvSpPr>
          <p:nvPr/>
        </p:nvSpPr>
        <p:spPr bwMode="auto">
          <a:xfrm>
            <a:off x="4831715" y="1852295"/>
            <a:ext cx="2028190" cy="144589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43261" y="1133569"/>
            <a:ext cx="792480" cy="457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选题</a:t>
            </a:r>
            <a:endParaRPr lang="zh-CN" altLang="en-US" sz="24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圆角矩形 19"/>
          <p:cNvSpPr>
            <a:spLocks noChangeArrowheads="1"/>
          </p:cNvSpPr>
          <p:nvPr/>
        </p:nvSpPr>
        <p:spPr bwMode="auto">
          <a:xfrm>
            <a:off x="3040380" y="4582160"/>
            <a:ext cx="2108835" cy="150431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  <p:sp>
        <p:nvSpPr>
          <p:cNvPr id="37" name="圆角矩形 19"/>
          <p:cNvSpPr>
            <a:spLocks noChangeArrowheads="1"/>
          </p:cNvSpPr>
          <p:nvPr/>
        </p:nvSpPr>
        <p:spPr bwMode="auto">
          <a:xfrm>
            <a:off x="6675120" y="4575810"/>
            <a:ext cx="2256790" cy="147574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48" grpId="0" animBg="1"/>
      <p:bldP spid="47" grpId="0" animBg="1"/>
      <p:bldP spid="46" grpId="0" bldLvl="0" animBg="1"/>
      <p:bldP spid="28" grpId="0" animBg="1"/>
      <p:bldP spid="29" grpId="0"/>
      <p:bldP spid="30" grpId="0" animBg="1"/>
      <p:bldP spid="31" grpId="0" animBg="1"/>
      <p:bldP spid="32" grpId="0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711" y="1596755"/>
            <a:ext cx="5204135" cy="305340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6526" y="1596755"/>
            <a:ext cx="4988762" cy="254697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745822" y="5424962"/>
            <a:ext cx="3731785" cy="783193"/>
          </a:xfrm>
          <a:prstGeom prst="wedgeRoundRectCallout">
            <a:avLst>
              <a:gd name="adj1" fmla="val -42090"/>
              <a:gd name="adj2" fmla="val -132261"/>
              <a:gd name="adj3" fmla="val 16667"/>
            </a:avLst>
          </a:prstGeom>
          <a:solidFill>
            <a:srgbClr val="92D050"/>
          </a:solidFill>
          <a:ln w="12700">
            <a:solidFill>
              <a:sysClr val="window" lastClr="FFFFFF"/>
            </a:solidFill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noProof="1" smtClean="0">
                <a:solidFill>
                  <a:schemeClr val="bg1"/>
                </a:solidFill>
                <a:latin typeface="微软雅黑" panose="020B0503020204020204" pitchFamily="34" charset="-122"/>
                <a:ea typeface="+mn-ea"/>
                <a:cs typeface="Arial" panose="020B0604020202020204" pitchFamily="34" charset="0"/>
                <a:sym typeface="+mn-ea"/>
              </a:rPr>
              <a:t>单位账号：选择单位，用借阅证账号和密码登录即可</a:t>
            </a:r>
            <a:endParaRPr lang="en-US" altLang="zh-CN" sz="2000" b="1" kern="0" noProof="1">
              <a:solidFill>
                <a:schemeClr val="bg1"/>
              </a:solidFill>
              <a:latin typeface="微软雅黑" panose="020B0503020204020204" pitchFamily="34" charset="-122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13" name="圆角矩形标注 12"/>
          <p:cNvSpPr>
            <a:spLocks noChangeArrowheads="1"/>
          </p:cNvSpPr>
          <p:nvPr/>
        </p:nvSpPr>
        <p:spPr bwMode="auto">
          <a:xfrm>
            <a:off x="7362706" y="5016826"/>
            <a:ext cx="2642940" cy="783193"/>
          </a:xfrm>
          <a:prstGeom prst="wedgeRoundRectCallout">
            <a:avLst>
              <a:gd name="adj1" fmla="val -40525"/>
              <a:gd name="adj2" fmla="val -105474"/>
              <a:gd name="adj3" fmla="val 16667"/>
            </a:avLst>
          </a:prstGeom>
          <a:solidFill>
            <a:srgbClr val="92D050"/>
          </a:solidFill>
          <a:ln w="12700">
            <a:solidFill>
              <a:sysClr val="window" lastClr="FFFFFF"/>
            </a:solidFill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noProof="1" smtClean="0">
                <a:solidFill>
                  <a:schemeClr val="bg1"/>
                </a:solidFill>
                <a:latin typeface="微软雅黑" panose="020B0503020204020204" pitchFamily="34" charset="-122"/>
                <a:ea typeface="+mn-ea"/>
                <a:cs typeface="Arial" panose="020B0604020202020204" pitchFamily="34" charset="0"/>
                <a:sym typeface="+mn-ea"/>
              </a:rPr>
              <a:t>个人账号：用手机或邮箱即可登录</a:t>
            </a:r>
            <a:endParaRPr lang="en-US" altLang="zh-CN" sz="2000" b="1" kern="0" noProof="1">
              <a:solidFill>
                <a:schemeClr val="bg1"/>
              </a:solidFill>
              <a:latin typeface="微软雅黑" panose="020B0503020204020204" pitchFamily="34" charset="-122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   </a:t>
            </a:r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登录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545715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登录后界面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245" y="1271270"/>
            <a:ext cx="9587865" cy="522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创建步骤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25608" name="矩形 15"/>
          <p:cNvSpPr>
            <a:spLocks noChangeArrowheads="1"/>
          </p:cNvSpPr>
          <p:nvPr/>
        </p:nvSpPr>
        <p:spPr bwMode="auto">
          <a:xfrm>
            <a:off x="3461445" y="1274421"/>
            <a:ext cx="719137" cy="644525"/>
          </a:xfrm>
          <a:prstGeom prst="rect">
            <a:avLst/>
          </a:prstGeom>
          <a:solidFill>
            <a:srgbClr val="F8C864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9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796" y="1306172"/>
            <a:ext cx="2333625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928" y="3955714"/>
            <a:ext cx="265112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3" name="矩形 26"/>
          <p:cNvSpPr>
            <a:spLocks noChangeArrowheads="1"/>
          </p:cNvSpPr>
          <p:nvPr/>
        </p:nvSpPr>
        <p:spPr bwMode="auto">
          <a:xfrm>
            <a:off x="3485253" y="3809660"/>
            <a:ext cx="719139" cy="644525"/>
          </a:xfrm>
          <a:prstGeom prst="rect">
            <a:avLst/>
          </a:prstGeom>
          <a:solidFill>
            <a:srgbClr val="F8C864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14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612" y="1306172"/>
            <a:ext cx="3754439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5" name="矩形 28"/>
          <p:cNvSpPr>
            <a:spLocks noChangeArrowheads="1"/>
          </p:cNvSpPr>
          <p:nvPr/>
        </p:nvSpPr>
        <p:spPr bwMode="auto">
          <a:xfrm>
            <a:off x="7230172" y="1203329"/>
            <a:ext cx="719137" cy="644525"/>
          </a:xfrm>
          <a:prstGeom prst="rect">
            <a:avLst/>
          </a:prstGeom>
          <a:solidFill>
            <a:srgbClr val="F8C864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17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612" y="3955709"/>
            <a:ext cx="3784600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9" name="矩形 33"/>
          <p:cNvSpPr>
            <a:spLocks noChangeArrowheads="1"/>
          </p:cNvSpPr>
          <p:nvPr/>
        </p:nvSpPr>
        <p:spPr bwMode="auto">
          <a:xfrm>
            <a:off x="7263503" y="3809660"/>
            <a:ext cx="719139" cy="644525"/>
          </a:xfrm>
          <a:prstGeom prst="rect">
            <a:avLst/>
          </a:prstGeom>
          <a:solidFill>
            <a:srgbClr val="F8C864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126632" y="1261424"/>
            <a:ext cx="719137" cy="644525"/>
          </a:xfrm>
          <a:prstGeom prst="rect">
            <a:avLst/>
          </a:prstGeom>
          <a:solidFill>
            <a:srgbClr val="F8C864"/>
          </a:solidFill>
          <a:ln w="9525" algn="ctr">
            <a:solidFill>
              <a:schemeClr val="tx1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685" y="1274445"/>
            <a:ext cx="1791335" cy="513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 animBg="1"/>
      <p:bldP spid="25613" grpId="0" bldLvl="0" animBg="1"/>
      <p:bldP spid="25615" grpId="0" bldLvl="0" animBg="1"/>
      <p:bldP spid="25619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专题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5586" y="1287602"/>
            <a:ext cx="34405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专题汇集了百家之言，以文献（期刊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、图书）、图片、视频、评论、资讯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等不同形式展示，它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是一部真正意义上的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数字化图书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sz="1600" dirty="0" smtClean="0">
              <a:solidFill>
                <a:srgbClr val="2C3C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读者可以在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同一界面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快捷地展开阅读，通过这部数字化的图书能促进更多的资源使用、言论表达和思想沟通，对整个专题所涉及的主题</a:t>
            </a:r>
            <a:r>
              <a:rPr lang="zh-CN" altLang="zh-CN" sz="1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全面深入的了解。</a:t>
            </a:r>
            <a:endParaRPr lang="zh-CN" altLang="zh-CN" sz="1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专题</a:t>
            </a:r>
            <a:r>
              <a:rPr lang="zh-CN" altLang="zh-CN" sz="1600" dirty="0" smtClean="0">
                <a:solidFill>
                  <a:srgbClr val="2C3C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将是未来媒体发展的主要空间载体。</a:t>
            </a:r>
            <a:endParaRPr lang="zh-CN" altLang="zh-CN" sz="1600" dirty="0">
              <a:solidFill>
                <a:srgbClr val="2C3C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9"/>
          <p:cNvSpPr>
            <a:spLocks noChangeArrowheads="1"/>
          </p:cNvSpPr>
          <p:nvPr/>
        </p:nvSpPr>
        <p:spPr bwMode="auto">
          <a:xfrm>
            <a:off x="636485" y="1111625"/>
            <a:ext cx="3854823" cy="4545104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  <p:pic>
        <p:nvPicPr>
          <p:cNvPr id="44034" name="Picture 2" descr="D:\用户目录\我的文档\Tencent Files\1352924846\Image\C2C\5F2A10A01DA6E0E4AC82082BA025DB2C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04470" y="951637"/>
            <a:ext cx="2630988" cy="4679650"/>
          </a:xfrm>
          <a:prstGeom prst="rect">
            <a:avLst/>
          </a:prstGeom>
          <a:noFill/>
        </p:spPr>
      </p:pic>
      <p:pic>
        <p:nvPicPr>
          <p:cNvPr id="44035" name="Picture 3" descr="D:\用户目录\我的文档\Tencent Files\1352924846\Image\C2C\43DF14537C4CF03FEBFF455DB49B80A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0560" y="960262"/>
            <a:ext cx="2594512" cy="46147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开始创建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455" y="1598930"/>
            <a:ext cx="11162030" cy="41998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altLang="en-US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新建专题</a:t>
            </a:r>
            <a:endParaRPr lang="zh-CN" altLang="en-US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2335" y="1271270"/>
            <a:ext cx="8207375" cy="4944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上传封面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 descr="C:\Users\Administrator\Desktop\11111.png111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855913" y="835660"/>
            <a:ext cx="7724140" cy="49955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795905" y="1595755"/>
            <a:ext cx="7844790" cy="1827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专题描述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 descr="C:\Users\Administrator\Desktop\1.png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768158" y="1271270"/>
            <a:ext cx="9372600" cy="52336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4950" y="1271270"/>
            <a:ext cx="568960" cy="3448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76980" y="2219325"/>
            <a:ext cx="6215380" cy="27971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页面编辑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 descr="C:\Users\Administrator\Desktop\2.png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52230" y="1358267"/>
            <a:ext cx="7158355" cy="4219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编辑界面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sp>
        <p:nvSpPr>
          <p:cNvPr id="29699" name="文本框 45"/>
          <p:cNvSpPr>
            <a:spLocks noChangeArrowheads="1"/>
          </p:cNvSpPr>
          <p:nvPr/>
        </p:nvSpPr>
        <p:spPr bwMode="auto">
          <a:xfrm>
            <a:off x="4924425" y="1244600"/>
            <a:ext cx="30495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701" name="圆角矩形 6"/>
          <p:cNvSpPr>
            <a:spLocks noChangeArrowheads="1"/>
          </p:cNvSpPr>
          <p:nvPr/>
        </p:nvSpPr>
        <p:spPr bwMode="auto">
          <a:xfrm>
            <a:off x="1246188" y="1114425"/>
            <a:ext cx="9910762" cy="5240338"/>
          </a:xfrm>
          <a:prstGeom prst="roundRect">
            <a:avLst>
              <a:gd name="adj" fmla="val 10796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970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7"/>
          <a:stretch>
            <a:fillRect/>
          </a:stretch>
        </p:blipFill>
        <p:spPr bwMode="auto">
          <a:xfrm>
            <a:off x="1739900" y="1357313"/>
            <a:ext cx="909478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 11"/>
          <p:cNvGrpSpPr/>
          <p:nvPr/>
        </p:nvGrpSpPr>
        <p:grpSpPr>
          <a:xfrm>
            <a:off x="5020263" y="110187"/>
            <a:ext cx="2857911" cy="1445745"/>
            <a:chOff x="3167483" y="49477"/>
            <a:chExt cx="1769477" cy="154990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234"/>
            <p:cNvSpPr/>
            <p:nvPr/>
          </p:nvSpPr>
          <p:spPr bwMode="auto">
            <a:xfrm>
              <a:off x="3245569" y="49477"/>
              <a:ext cx="1629542" cy="1549903"/>
            </a:xfrm>
            <a:custGeom>
              <a:avLst/>
              <a:gdLst>
                <a:gd name="T0" fmla="*/ 420 w 471"/>
                <a:gd name="T1" fmla="*/ 0 h 596"/>
                <a:gd name="T2" fmla="*/ 51 w 471"/>
                <a:gd name="T3" fmla="*/ 0 h 596"/>
                <a:gd name="T4" fmla="*/ 0 w 471"/>
                <a:gd name="T5" fmla="*/ 50 h 596"/>
                <a:gd name="T6" fmla="*/ 0 w 471"/>
                <a:gd name="T7" fmla="*/ 420 h 596"/>
                <a:gd name="T8" fmla="*/ 51 w 471"/>
                <a:gd name="T9" fmla="*/ 470 h 596"/>
                <a:gd name="T10" fmla="*/ 181 w 471"/>
                <a:gd name="T11" fmla="*/ 470 h 596"/>
                <a:gd name="T12" fmla="*/ 236 w 471"/>
                <a:gd name="T13" fmla="*/ 596 h 596"/>
                <a:gd name="T14" fmla="*/ 291 w 471"/>
                <a:gd name="T15" fmla="*/ 470 h 596"/>
                <a:gd name="T16" fmla="*/ 420 w 471"/>
                <a:gd name="T17" fmla="*/ 470 h 596"/>
                <a:gd name="T18" fmla="*/ 471 w 471"/>
                <a:gd name="T19" fmla="*/ 420 h 596"/>
                <a:gd name="T20" fmla="*/ 471 w 471"/>
                <a:gd name="T21" fmla="*/ 50 h 596"/>
                <a:gd name="T22" fmla="*/ 420 w 471"/>
                <a:gd name="T2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596">
                  <a:moveTo>
                    <a:pt x="420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48"/>
                    <a:pt x="23" y="470"/>
                    <a:pt x="51" y="470"/>
                  </a:cubicBezTo>
                  <a:cubicBezTo>
                    <a:pt x="181" y="470"/>
                    <a:pt x="181" y="470"/>
                    <a:pt x="181" y="470"/>
                  </a:cubicBezTo>
                  <a:cubicBezTo>
                    <a:pt x="236" y="596"/>
                    <a:pt x="236" y="596"/>
                    <a:pt x="236" y="596"/>
                  </a:cubicBezTo>
                  <a:cubicBezTo>
                    <a:pt x="291" y="470"/>
                    <a:pt x="291" y="470"/>
                    <a:pt x="291" y="470"/>
                  </a:cubicBezTo>
                  <a:cubicBezTo>
                    <a:pt x="420" y="470"/>
                    <a:pt x="420" y="470"/>
                    <a:pt x="420" y="470"/>
                  </a:cubicBezTo>
                  <a:cubicBezTo>
                    <a:pt x="448" y="470"/>
                    <a:pt x="471" y="448"/>
                    <a:pt x="471" y="420"/>
                  </a:cubicBezTo>
                  <a:cubicBezTo>
                    <a:pt x="471" y="50"/>
                    <a:pt x="471" y="50"/>
                    <a:pt x="471" y="50"/>
                  </a:cubicBezTo>
                  <a:cubicBezTo>
                    <a:pt x="471" y="23"/>
                    <a:pt x="448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5" name="文本框 8"/>
            <p:cNvSpPr txBox="1"/>
            <p:nvPr/>
          </p:nvSpPr>
          <p:spPr>
            <a:xfrm>
              <a:off x="3167483" y="115468"/>
              <a:ext cx="1769477" cy="10109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集成各类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可视化编辑工具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6697663" y="2459038"/>
            <a:ext cx="1081087" cy="1035050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zh-CN" altLang="en-US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图片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00700" y="3244850"/>
            <a:ext cx="1068388" cy="1036638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zh-CN" altLang="en-US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图书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805738" y="3217863"/>
            <a:ext cx="1131887" cy="1103312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zh-CN" altLang="en-US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知识点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86413" y="4394200"/>
            <a:ext cx="1096962" cy="1050925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zh-CN" altLang="en-US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文档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872413" y="4433888"/>
            <a:ext cx="1079500" cy="1036637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zh-CN" altLang="en-US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视频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37350" y="4973638"/>
            <a:ext cx="1081088" cy="1049337"/>
          </a:xfrm>
          <a:prstGeom prst="ellipse">
            <a:avLst/>
          </a:prstGeom>
          <a:solidFill>
            <a:srgbClr val="66CC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anchor="ctr"/>
          <a:lstStyle/>
          <a:p>
            <a:pPr algn="ctr">
              <a:defRPr/>
            </a:pPr>
            <a:r>
              <a:rPr lang="en-US" altLang="zh-CN" sz="2400" b="1" noProof="1">
                <a:latin typeface="方正姚体" panose="02010601030101010101" pitchFamily="2" charset="-122"/>
                <a:ea typeface="方正姚体" panose="02010601030101010101" pitchFamily="2" charset="-122"/>
              </a:rPr>
              <a:t>…</a:t>
            </a:r>
            <a:endParaRPr lang="zh-CN" altLang="en-US" sz="2400" b="1" noProof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09379" y="1661709"/>
            <a:ext cx="6156751" cy="4396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812214" y="2122835"/>
            <a:ext cx="808893" cy="26601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 bldLvl="0" animBg="1"/>
      <p:bldP spid="7" grpId="0" bldLvl="0" animBg="1"/>
      <p:bldP spid="14" grpId="0" bldLvl="0" animBg="1"/>
      <p:bldP spid="15" grpId="0" bldLvl="0" animBg="1"/>
      <p:bldP spid="16" grpId="0" bldLvl="0" animBg="1"/>
      <p:bldP spid="22" grpId="0" bldLvl="0" animBg="1"/>
      <p:bldP spid="2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目录大纲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9933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420" y="934085"/>
            <a:ext cx="8725535" cy="536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233354" y="1880556"/>
            <a:ext cx="2695201" cy="4429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9332" name="文本框 1"/>
          <p:cNvSpPr txBox="1">
            <a:spLocks noChangeArrowheads="1"/>
          </p:cNvSpPr>
          <p:nvPr/>
        </p:nvSpPr>
        <p:spPr bwMode="auto">
          <a:xfrm>
            <a:off x="6117984" y="2122148"/>
            <a:ext cx="3363299" cy="121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点击添加同级目录与子目录（一级目录不能进行详细内容的编辑）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97053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大纲模板导入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2" name="图片 4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663" y="2324100"/>
            <a:ext cx="31797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" t="467"/>
          <a:stretch>
            <a:fillRect/>
          </a:stretch>
        </p:blipFill>
        <p:spPr bwMode="auto">
          <a:xfrm>
            <a:off x="7847013" y="650875"/>
            <a:ext cx="3894137" cy="22129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图片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013" y="3292475"/>
            <a:ext cx="3894137" cy="301783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C:\Users\Administrator\Desktop\3.png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98245" y="1532890"/>
            <a:ext cx="2878455" cy="466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页面编辑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515" y="1271270"/>
            <a:ext cx="11317605" cy="52152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25880" y="1644650"/>
            <a:ext cx="9379585" cy="568960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/>
          <p:nvPr>
            <p:ph type="body" sz="quarter" idx="11"/>
          </p:nvPr>
        </p:nvSpPr>
        <p:spPr/>
        <p:txBody>
          <a:bodyPr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00660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组件应用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31747" name="图片 1" descr="C:\Users\Administrator\Desktop\1.png1"/>
          <p:cNvPicPr>
            <a:picLocks noChangeAspect="1" noChangeArrowheads="1"/>
          </p:cNvPicPr>
          <p:nvPr/>
        </p:nvPicPr>
        <p:blipFill>
          <a:blip r:embed="rId1"/>
          <a:srcRect r="15629"/>
          <a:stretch>
            <a:fillRect/>
          </a:stretch>
        </p:blipFill>
        <p:spPr bwMode="auto">
          <a:xfrm>
            <a:off x="927100" y="1397000"/>
            <a:ext cx="10830560" cy="406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634740" y="1774825"/>
            <a:ext cx="339090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9" name="图片 8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1704340"/>
            <a:ext cx="3970655" cy="3448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995" y="1704340"/>
            <a:ext cx="5153660" cy="3448685"/>
          </a:xfrm>
          <a:prstGeom prst="rect">
            <a:avLst/>
          </a:prstGeom>
        </p:spPr>
      </p:pic>
      <p:pic>
        <p:nvPicPr>
          <p:cNvPr id="10" name="图片 9" descr="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8355" y="319405"/>
            <a:ext cx="2924175" cy="5295265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优秀专题展示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790" y="971550"/>
            <a:ext cx="2950845" cy="52463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820" y="972185"/>
            <a:ext cx="2950210" cy="5245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150" y="970915"/>
            <a:ext cx="2950845" cy="5246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960" y="970915"/>
            <a:ext cx="2950845" cy="5246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865" y="971550"/>
            <a:ext cx="2956560" cy="525907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/>
          <p:nvPr>
            <p:ph type="body" sz="quarter" idx="11"/>
          </p:nvPr>
        </p:nvSpPr>
        <p:spPr/>
        <p:txBody>
          <a:bodyPr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1" descr="C:\Users\Administrator\Desktop\1.png1"/>
          <p:cNvPicPr>
            <a:picLocks noChangeAspect="1" noChangeArrowheads="1"/>
          </p:cNvPicPr>
          <p:nvPr/>
        </p:nvPicPr>
        <p:blipFill>
          <a:blip r:embed="rId1"/>
          <a:srcRect r="15629"/>
          <a:stretch>
            <a:fillRect/>
          </a:stretch>
        </p:blipFill>
        <p:spPr bwMode="auto">
          <a:xfrm>
            <a:off x="1329055" y="1409065"/>
            <a:ext cx="10005060" cy="375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105910" y="1786255"/>
            <a:ext cx="339090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959485"/>
            <a:ext cx="5733415" cy="4799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985" y="959485"/>
            <a:ext cx="6338570" cy="4799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8120" y="959485"/>
            <a:ext cx="7533640" cy="4952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4390" y="430530"/>
            <a:ext cx="3242945" cy="585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/>
          <p:nvPr>
            <p:ph type="body" sz="quarter" idx="11"/>
          </p:nvPr>
        </p:nvSpPr>
        <p:spPr/>
        <p:txBody>
          <a:bodyPr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 indent="0" algn="l"/>
            <a:r>
              <a:rPr lang="zh-CN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组件应用</a:t>
            </a:r>
            <a:endParaRPr lang="zh-CN" alt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1" descr="C:\Users\Administrator\Desktop\1.png1"/>
          <p:cNvPicPr>
            <a:picLocks noChangeAspect="1" noChangeArrowheads="1"/>
          </p:cNvPicPr>
          <p:nvPr/>
        </p:nvPicPr>
        <p:blipFill>
          <a:blip r:embed="rId1"/>
          <a:srcRect r="15629"/>
          <a:stretch>
            <a:fillRect/>
          </a:stretch>
        </p:blipFill>
        <p:spPr bwMode="auto">
          <a:xfrm>
            <a:off x="1354455" y="1433830"/>
            <a:ext cx="10005060" cy="375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4787900" y="1760220"/>
            <a:ext cx="339090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1501"/>
          <a:stretch>
            <a:fillRect/>
          </a:stretch>
        </p:blipFill>
        <p:spPr>
          <a:xfrm>
            <a:off x="1717675" y="1081405"/>
            <a:ext cx="6041390" cy="46951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770" y="1081405"/>
            <a:ext cx="5285105" cy="4695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1360" y="87630"/>
            <a:ext cx="3571240" cy="644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组件应用</a:t>
            </a:r>
            <a:endParaRPr lang="zh-CN" alt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1" descr="C:\Users\Administrator\Desktop\1.png1"/>
          <p:cNvPicPr>
            <a:picLocks noChangeAspect="1" noChangeArrowheads="1"/>
          </p:cNvPicPr>
          <p:nvPr/>
        </p:nvPicPr>
        <p:blipFill>
          <a:blip r:embed="rId1"/>
          <a:srcRect r="15629"/>
          <a:stretch>
            <a:fillRect/>
          </a:stretch>
        </p:blipFill>
        <p:spPr bwMode="auto">
          <a:xfrm>
            <a:off x="1354455" y="1433830"/>
            <a:ext cx="10005060" cy="375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608820" y="1785620"/>
            <a:ext cx="930275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81715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03" y="1270953"/>
            <a:ext cx="7572375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860" y="1896427"/>
            <a:ext cx="4979166" cy="36340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17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组件应用</a:t>
            </a:r>
            <a:endParaRPr lang="zh-CN" alt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1" descr="C:\Users\Administrator\Desktop\1.png1"/>
          <p:cNvPicPr>
            <a:picLocks noChangeAspect="1" noChangeArrowheads="1"/>
          </p:cNvPicPr>
          <p:nvPr/>
        </p:nvPicPr>
        <p:blipFill>
          <a:blip r:embed="rId1"/>
          <a:srcRect r="15629"/>
          <a:stretch>
            <a:fillRect/>
          </a:stretch>
        </p:blipFill>
        <p:spPr bwMode="auto">
          <a:xfrm>
            <a:off x="1354455" y="1433830"/>
            <a:ext cx="10005060" cy="375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268460" y="1785620"/>
            <a:ext cx="339090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580370" y="1785620"/>
            <a:ext cx="339090" cy="3829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11" name="图片 10" descr="C:\Users\Administrator\Desktop\5.png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7650" y="835602"/>
            <a:ext cx="5733415" cy="480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3470" y="834631"/>
            <a:ext cx="7067030" cy="48009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369" y="396625"/>
            <a:ext cx="3220246" cy="5829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2" grpId="0" bldLvl="0" animBg="1"/>
      <p:bldP spid="2" grpId="1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组件应用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35343"/>
            <a:ext cx="1176020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0588605" y="4544431"/>
            <a:ext cx="507756" cy="64969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041" tIns="51021" rIns="102041" bIns="51021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544195" fontAlgn="auto">
              <a:defRPr/>
            </a:pPr>
            <a:endParaRPr lang="zh-CN" altLang="en-US" sz="1735" noProof="1">
              <a:solidFill>
                <a:srgbClr val="FFFFFF"/>
              </a:solidFill>
              <a:latin typeface="Verdana" panose="020B0604030504040204" charset="0"/>
            </a:endParaRPr>
          </a:p>
        </p:txBody>
      </p:sp>
      <p:pic>
        <p:nvPicPr>
          <p:cNvPr id="2" name="图片 1" descr="C:\Users\Administrator\Desktop\4.png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03283" y="2037915"/>
            <a:ext cx="5629910" cy="42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发现内页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31645" y="1271270"/>
            <a:ext cx="13828395" cy="46856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0" y="922020"/>
            <a:ext cx="6909435" cy="55289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760" y="922020"/>
            <a:ext cx="7324090" cy="5514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标题特效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0544" y="835602"/>
            <a:ext cx="7464425" cy="3256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025" y="2044025"/>
            <a:ext cx="1936957" cy="762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543" y="2806607"/>
            <a:ext cx="7464425" cy="3620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目录特技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36868" name="图片 56" descr="C:\Users\DELL\Desktop\微信截图_20160520000436.png微信截图_201605200004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" y="1529271"/>
            <a:ext cx="3965575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650390" y="1611862"/>
            <a:ext cx="687387" cy="877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506413" y="4692572"/>
            <a:ext cx="3952875" cy="1058862"/>
            <a:chOff x="865" y="6102"/>
            <a:chExt cx="6226" cy="1668"/>
          </a:xfrm>
        </p:grpSpPr>
        <p:pic>
          <p:nvPicPr>
            <p:cNvPr id="36877" name="图片 6" descr="微信截图_20160520000436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" y="6102"/>
              <a:ext cx="6227" cy="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4138" y="6230"/>
              <a:ext cx="1080" cy="138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8" rIns="91438" bIns="45718" anchor="ctr"/>
            <a:lstStyle/>
            <a:p>
              <a:pPr algn="ctr" defTabSz="685165" fontAlgn="auto">
                <a:defRPr/>
              </a:pPr>
              <a:endParaRPr lang="zh-CN" altLang="en-US" sz="1865" noProof="1">
                <a:solidFill>
                  <a:prstClr val="white"/>
                </a:solidFill>
              </a:endParaRPr>
            </a:p>
          </p:txBody>
        </p:sp>
      </p:grpSp>
      <p:sp>
        <p:nvSpPr>
          <p:cNvPr id="36876" name="文本框 1"/>
          <p:cNvSpPr txBox="1">
            <a:spLocks noChangeArrowheads="1"/>
          </p:cNvSpPr>
          <p:nvPr/>
        </p:nvSpPr>
        <p:spPr bwMode="auto">
          <a:xfrm>
            <a:off x="2901814" y="675312"/>
            <a:ext cx="357020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输入一段文字并点击目录</a:t>
            </a:r>
            <a:endParaRPr lang="zh-CN" altLang="en-US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Freeform 192"/>
          <p:cNvSpPr>
            <a:spLocks noEditPoints="1"/>
          </p:cNvSpPr>
          <p:nvPr/>
        </p:nvSpPr>
        <p:spPr bwMode="auto">
          <a:xfrm rot="10800000" flipH="1" flipV="1">
            <a:off x="686435" y="3894455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编号特技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7980" y="1529080"/>
            <a:ext cx="6304915" cy="1609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980" y="4589145"/>
            <a:ext cx="652399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排版调整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35843" name="图片 5" descr="0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0"/>
          <a:stretch>
            <a:fillRect/>
          </a:stretch>
        </p:blipFill>
        <p:spPr bwMode="auto">
          <a:xfrm>
            <a:off x="715963" y="823913"/>
            <a:ext cx="10991850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演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1878013"/>
            <a:ext cx="246062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015163" y="1201738"/>
            <a:ext cx="430212" cy="6111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39038" y="1192213"/>
            <a:ext cx="430212" cy="609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12" name="图片 11" descr="格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852613"/>
            <a:ext cx="1466850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bldLvl="0" animBg="1"/>
      <p:bldP spid="9" grpId="2" bldLvl="0" animBg="1"/>
      <p:bldP spid="11" grpId="0" bldLvl="0" animBg="1"/>
      <p:bldP spid="11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109470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altLang="en-US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点击保存</a:t>
            </a:r>
            <a:endParaRPr lang="zh-CN" altLang="en-US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2619" y="835602"/>
            <a:ext cx="4749800" cy="56845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25" y="319405"/>
            <a:ext cx="2704465" cy="438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255" y="835602"/>
            <a:ext cx="3133368" cy="5670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优秀专题展示——收藏量高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174" name="直接连接符 14"/>
          <p:cNvCxnSpPr>
            <a:cxnSpLocks noChangeShapeType="1"/>
          </p:cNvCxnSpPr>
          <p:nvPr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170" y="775970"/>
            <a:ext cx="3166110" cy="562991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430200" y="2730619"/>
            <a:ext cx="2032624" cy="171272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220" y="776605"/>
            <a:ext cx="3173730" cy="56426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60602" y="2720170"/>
            <a:ext cx="1973169" cy="17368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  <p:pic>
        <p:nvPicPr>
          <p:cNvPr id="20" name="Picture 7" descr="C:\Users\cx\Desktop\Screenshot_2016-07-29-11-45-37-3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610" y="775970"/>
            <a:ext cx="3176270" cy="564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7265568" y="2672212"/>
            <a:ext cx="1927127" cy="21116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2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1233805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altLang="en-US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发布</a:t>
            </a:r>
            <a:endParaRPr lang="zh-CN" altLang="en-US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2" name="图片 1" descr="C:\Users\Administrator\Desktop\11.png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091248" y="1271270"/>
            <a:ext cx="10224770" cy="5166995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414645" y="4073525"/>
            <a:ext cx="608965" cy="2889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2041" tIns="51021" rIns="102041" bIns="51021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544195" fontAlgn="auto">
              <a:defRPr/>
            </a:pPr>
            <a:endParaRPr lang="zh-CN" altLang="en-US" sz="1735" noProof="1">
              <a:solidFill>
                <a:srgbClr val="FFFFFF"/>
              </a:solidFill>
              <a:latin typeface="Verdana" panose="020B06040305040402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555" y="2062480"/>
            <a:ext cx="3818890" cy="273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534285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手机端预览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2435" y="835660"/>
            <a:ext cx="3125470" cy="5557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055" y="835660"/>
            <a:ext cx="3163570" cy="56248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30390" y="6090920"/>
            <a:ext cx="368935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47960" y="2318385"/>
            <a:ext cx="578485" cy="543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bldLvl="0" animBg="1"/>
      <p:bldP spid="10" grpId="2" bldLvl="0" animBg="1"/>
      <p:bldP spid="6" grpId="0" bldLvl="0" animBg="1"/>
      <p:bldP spid="6" grpId="1" bldLvl="0" animBg="1"/>
      <p:bldP spid="6" grpId="2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打造精品专题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具体操作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Freeform 192"/>
          <p:cNvSpPr>
            <a:spLocks noEditPoints="1"/>
          </p:cNvSpPr>
          <p:nvPr/>
        </p:nvSpPr>
        <p:spPr bwMode="auto">
          <a:xfrm rot="10800000" flipH="1" flipV="1">
            <a:off x="686435" y="835660"/>
            <a:ext cx="2534285" cy="435610"/>
          </a:xfrm>
          <a:custGeom>
            <a:avLst/>
            <a:gdLst>
              <a:gd name="T0" fmla="*/ 460 w 478"/>
              <a:gd name="T1" fmla="*/ 10 h 77"/>
              <a:gd name="T2" fmla="*/ 130 w 478"/>
              <a:gd name="T3" fmla="*/ 3 h 77"/>
              <a:gd name="T4" fmla="*/ 95 w 478"/>
              <a:gd name="T5" fmla="*/ 2 h 77"/>
              <a:gd name="T6" fmla="*/ 5 w 478"/>
              <a:gd name="T7" fmla="*/ 5 h 77"/>
              <a:gd name="T8" fmla="*/ 0 w 478"/>
              <a:gd name="T9" fmla="*/ 9 h 77"/>
              <a:gd name="T10" fmla="*/ 1 w 478"/>
              <a:gd name="T11" fmla="*/ 17 h 77"/>
              <a:gd name="T12" fmla="*/ 2 w 478"/>
              <a:gd name="T13" fmla="*/ 20 h 77"/>
              <a:gd name="T14" fmla="*/ 2 w 478"/>
              <a:gd name="T15" fmla="*/ 25 h 77"/>
              <a:gd name="T16" fmla="*/ 11 w 478"/>
              <a:gd name="T17" fmla="*/ 26 h 77"/>
              <a:gd name="T18" fmla="*/ 14 w 478"/>
              <a:gd name="T19" fmla="*/ 35 h 77"/>
              <a:gd name="T20" fmla="*/ 12 w 478"/>
              <a:gd name="T21" fmla="*/ 40 h 77"/>
              <a:gd name="T22" fmla="*/ 18 w 478"/>
              <a:gd name="T23" fmla="*/ 41 h 77"/>
              <a:gd name="T24" fmla="*/ 20 w 478"/>
              <a:gd name="T25" fmla="*/ 46 h 77"/>
              <a:gd name="T26" fmla="*/ 16 w 478"/>
              <a:gd name="T27" fmla="*/ 49 h 77"/>
              <a:gd name="T28" fmla="*/ 30 w 478"/>
              <a:gd name="T29" fmla="*/ 59 h 77"/>
              <a:gd name="T30" fmla="*/ 17 w 478"/>
              <a:gd name="T31" fmla="*/ 63 h 77"/>
              <a:gd name="T32" fmla="*/ 161 w 478"/>
              <a:gd name="T33" fmla="*/ 76 h 77"/>
              <a:gd name="T34" fmla="*/ 311 w 478"/>
              <a:gd name="T35" fmla="*/ 74 h 77"/>
              <a:gd name="T36" fmla="*/ 401 w 478"/>
              <a:gd name="T37" fmla="*/ 73 h 77"/>
              <a:gd name="T38" fmla="*/ 368 w 478"/>
              <a:gd name="T39" fmla="*/ 70 h 77"/>
              <a:gd name="T40" fmla="*/ 372 w 478"/>
              <a:gd name="T41" fmla="*/ 68 h 77"/>
              <a:gd name="T42" fmla="*/ 372 w 478"/>
              <a:gd name="T43" fmla="*/ 66 h 77"/>
              <a:gd name="T44" fmla="*/ 412 w 478"/>
              <a:gd name="T45" fmla="*/ 66 h 77"/>
              <a:gd name="T46" fmla="*/ 429 w 478"/>
              <a:gd name="T47" fmla="*/ 66 h 77"/>
              <a:gd name="T48" fmla="*/ 415 w 478"/>
              <a:gd name="T49" fmla="*/ 65 h 77"/>
              <a:gd name="T50" fmla="*/ 393 w 478"/>
              <a:gd name="T51" fmla="*/ 64 h 77"/>
              <a:gd name="T52" fmla="*/ 330 w 478"/>
              <a:gd name="T53" fmla="*/ 63 h 77"/>
              <a:gd name="T54" fmla="*/ 378 w 478"/>
              <a:gd name="T55" fmla="*/ 60 h 77"/>
              <a:gd name="T56" fmla="*/ 406 w 478"/>
              <a:gd name="T57" fmla="*/ 60 h 77"/>
              <a:gd name="T58" fmla="*/ 403 w 478"/>
              <a:gd name="T59" fmla="*/ 59 h 77"/>
              <a:gd name="T60" fmla="*/ 399 w 478"/>
              <a:gd name="T61" fmla="*/ 56 h 77"/>
              <a:gd name="T62" fmla="*/ 381 w 478"/>
              <a:gd name="T63" fmla="*/ 54 h 77"/>
              <a:gd name="T64" fmla="*/ 388 w 478"/>
              <a:gd name="T65" fmla="*/ 54 h 77"/>
              <a:gd name="T66" fmla="*/ 367 w 478"/>
              <a:gd name="T67" fmla="*/ 49 h 77"/>
              <a:gd name="T68" fmla="*/ 383 w 478"/>
              <a:gd name="T69" fmla="*/ 49 h 77"/>
              <a:gd name="T70" fmla="*/ 368 w 478"/>
              <a:gd name="T71" fmla="*/ 46 h 77"/>
              <a:gd name="T72" fmla="*/ 400 w 478"/>
              <a:gd name="T73" fmla="*/ 44 h 77"/>
              <a:gd name="T74" fmla="*/ 408 w 478"/>
              <a:gd name="T75" fmla="*/ 42 h 77"/>
              <a:gd name="T76" fmla="*/ 451 w 478"/>
              <a:gd name="T77" fmla="*/ 42 h 77"/>
              <a:gd name="T78" fmla="*/ 373 w 478"/>
              <a:gd name="T79" fmla="*/ 38 h 77"/>
              <a:gd name="T80" fmla="*/ 435 w 478"/>
              <a:gd name="T81" fmla="*/ 34 h 77"/>
              <a:gd name="T82" fmla="*/ 445 w 478"/>
              <a:gd name="T83" fmla="*/ 31 h 77"/>
              <a:gd name="T84" fmla="*/ 449 w 478"/>
              <a:gd name="T85" fmla="*/ 29 h 77"/>
              <a:gd name="T86" fmla="*/ 464 w 478"/>
              <a:gd name="T87" fmla="*/ 25 h 77"/>
              <a:gd name="T88" fmla="*/ 443 w 478"/>
              <a:gd name="T89" fmla="*/ 20 h 77"/>
              <a:gd name="T90" fmla="*/ 455 w 478"/>
              <a:gd name="T91" fmla="*/ 15 h 77"/>
              <a:gd name="T92" fmla="*/ 22 w 478"/>
              <a:gd name="T93" fmla="*/ 46 h 77"/>
              <a:gd name="T94" fmla="*/ 212 w 478"/>
              <a:gd name="T95" fmla="*/ 74 h 77"/>
              <a:gd name="T96" fmla="*/ 234 w 478"/>
              <a:gd name="T97" fmla="*/ 73 h 77"/>
              <a:gd name="T98" fmla="*/ 367 w 478"/>
              <a:gd name="T99" fmla="*/ 70 h 77"/>
              <a:gd name="T100" fmla="*/ 415 w 478"/>
              <a:gd name="T101" fmla="*/ 11 h 77"/>
              <a:gd name="T102" fmla="*/ 422 w 478"/>
              <a:gd name="T103" fmla="*/ 1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78" h="77">
                <a:moveTo>
                  <a:pt x="478" y="13"/>
                </a:moveTo>
                <a:cubicBezTo>
                  <a:pt x="472" y="13"/>
                  <a:pt x="468" y="13"/>
                  <a:pt x="462" y="12"/>
                </a:cubicBezTo>
                <a:cubicBezTo>
                  <a:pt x="461" y="11"/>
                  <a:pt x="465" y="12"/>
                  <a:pt x="464" y="11"/>
                </a:cubicBezTo>
                <a:cubicBezTo>
                  <a:pt x="434" y="9"/>
                  <a:pt x="403" y="9"/>
                  <a:pt x="373" y="7"/>
                </a:cubicBezTo>
                <a:cubicBezTo>
                  <a:pt x="402" y="6"/>
                  <a:pt x="431" y="10"/>
                  <a:pt x="460" y="10"/>
                </a:cubicBezTo>
                <a:cubicBezTo>
                  <a:pt x="436" y="6"/>
                  <a:pt x="407" y="7"/>
                  <a:pt x="381" y="5"/>
                </a:cubicBezTo>
                <a:cubicBezTo>
                  <a:pt x="288" y="3"/>
                  <a:pt x="288" y="3"/>
                  <a:pt x="288" y="3"/>
                </a:cubicBezTo>
                <a:cubicBezTo>
                  <a:pt x="222" y="3"/>
                  <a:pt x="222" y="3"/>
                  <a:pt x="222" y="3"/>
                </a:cubicBezTo>
                <a:cubicBezTo>
                  <a:pt x="130" y="4"/>
                  <a:pt x="130" y="4"/>
                  <a:pt x="130" y="4"/>
                </a:cubicBezTo>
                <a:cubicBezTo>
                  <a:pt x="130" y="3"/>
                  <a:pt x="130" y="3"/>
                  <a:pt x="130" y="3"/>
                </a:cubicBezTo>
                <a:cubicBezTo>
                  <a:pt x="127" y="2"/>
                  <a:pt x="125" y="3"/>
                  <a:pt x="123" y="3"/>
                </a:cubicBezTo>
                <a:cubicBezTo>
                  <a:pt x="124" y="3"/>
                  <a:pt x="125" y="3"/>
                  <a:pt x="125" y="4"/>
                </a:cubicBezTo>
                <a:cubicBezTo>
                  <a:pt x="122" y="4"/>
                  <a:pt x="118" y="3"/>
                  <a:pt x="115" y="4"/>
                </a:cubicBezTo>
                <a:cubicBezTo>
                  <a:pt x="112" y="3"/>
                  <a:pt x="107" y="4"/>
                  <a:pt x="102" y="3"/>
                </a:cubicBezTo>
                <a:cubicBezTo>
                  <a:pt x="100" y="2"/>
                  <a:pt x="98" y="2"/>
                  <a:pt x="95" y="2"/>
                </a:cubicBezTo>
                <a:cubicBezTo>
                  <a:pt x="70" y="2"/>
                  <a:pt x="50" y="0"/>
                  <a:pt x="24" y="1"/>
                </a:cubicBezTo>
                <a:cubicBezTo>
                  <a:pt x="18" y="2"/>
                  <a:pt x="10" y="1"/>
                  <a:pt x="6" y="4"/>
                </a:cubicBezTo>
                <a:cubicBezTo>
                  <a:pt x="6" y="5"/>
                  <a:pt x="8" y="5"/>
                  <a:pt x="8" y="5"/>
                </a:cubicBezTo>
                <a:cubicBezTo>
                  <a:pt x="7" y="5"/>
                  <a:pt x="6" y="6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1" y="9"/>
                  <a:pt x="0" y="9"/>
                </a:cubicBezTo>
                <a:cubicBezTo>
                  <a:pt x="0" y="11"/>
                  <a:pt x="0" y="13"/>
                  <a:pt x="3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2" y="15"/>
                  <a:pt x="3" y="15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1" y="18"/>
                  <a:pt x="1" y="18"/>
                </a:cubicBezTo>
                <a:cubicBezTo>
                  <a:pt x="3" y="18"/>
                  <a:pt x="1" y="19"/>
                  <a:pt x="1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1"/>
                  <a:pt x="2" y="20"/>
                  <a:pt x="2" y="20"/>
                </a:cubicBezTo>
                <a:cubicBezTo>
                  <a:pt x="3" y="21"/>
                  <a:pt x="5" y="21"/>
                  <a:pt x="6" y="21"/>
                </a:cubicBezTo>
                <a:cubicBezTo>
                  <a:pt x="5" y="22"/>
                  <a:pt x="3" y="21"/>
                  <a:pt x="1" y="21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4"/>
                  <a:pt x="6" y="24"/>
                  <a:pt x="10" y="24"/>
                </a:cubicBezTo>
                <a:cubicBezTo>
                  <a:pt x="7" y="25"/>
                  <a:pt x="5" y="25"/>
                  <a:pt x="2" y="25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5" y="26"/>
                  <a:pt x="5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6"/>
                  <a:pt x="10" y="26"/>
                  <a:pt x="11" y="26"/>
                </a:cubicBezTo>
                <a:cubicBezTo>
                  <a:pt x="15" y="26"/>
                  <a:pt x="12" y="30"/>
                  <a:pt x="14" y="30"/>
                </a:cubicBezTo>
                <a:cubicBezTo>
                  <a:pt x="12" y="32"/>
                  <a:pt x="9" y="30"/>
                  <a:pt x="6" y="31"/>
                </a:cubicBezTo>
                <a:cubicBezTo>
                  <a:pt x="9" y="32"/>
                  <a:pt x="12" y="31"/>
                  <a:pt x="16" y="31"/>
                </a:cubicBezTo>
                <a:cubicBezTo>
                  <a:pt x="17" y="34"/>
                  <a:pt x="17" y="34"/>
                  <a:pt x="17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3" y="35"/>
                  <a:pt x="23" y="36"/>
                </a:cubicBezTo>
                <a:cubicBezTo>
                  <a:pt x="23" y="37"/>
                  <a:pt x="22" y="37"/>
                  <a:pt x="21" y="37"/>
                </a:cubicBezTo>
                <a:cubicBezTo>
                  <a:pt x="18" y="41"/>
                  <a:pt x="11" y="37"/>
                  <a:pt x="6" y="38"/>
                </a:cubicBezTo>
                <a:cubicBezTo>
                  <a:pt x="7" y="39"/>
                  <a:pt x="10" y="39"/>
                  <a:pt x="12" y="40"/>
                </a:cubicBezTo>
                <a:cubicBezTo>
                  <a:pt x="16" y="39"/>
                  <a:pt x="18" y="38"/>
                  <a:pt x="21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40"/>
                  <a:pt x="21" y="40"/>
                  <a:pt x="21" y="41"/>
                </a:cubicBezTo>
                <a:cubicBezTo>
                  <a:pt x="18" y="41"/>
                  <a:pt x="18" y="41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2"/>
                  <a:pt x="22" y="41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4"/>
                  <a:pt x="22" y="46"/>
                  <a:pt x="19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16" y="47"/>
                  <a:pt x="12" y="44"/>
                  <a:pt x="9" y="46"/>
                </a:cubicBezTo>
                <a:cubicBezTo>
                  <a:pt x="13" y="47"/>
                  <a:pt x="19" y="46"/>
                  <a:pt x="23" y="48"/>
                </a:cubicBezTo>
                <a:cubicBezTo>
                  <a:pt x="22" y="49"/>
                  <a:pt x="22" y="49"/>
                  <a:pt x="22" y="49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8"/>
                  <a:pt x="17" y="49"/>
                  <a:pt x="16" y="49"/>
                </a:cubicBezTo>
                <a:cubicBezTo>
                  <a:pt x="17" y="49"/>
                  <a:pt x="19" y="49"/>
                  <a:pt x="20" y="49"/>
                </a:cubicBezTo>
                <a:cubicBezTo>
                  <a:pt x="22" y="50"/>
                  <a:pt x="25" y="51"/>
                  <a:pt x="24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6" y="55"/>
                  <a:pt x="26" y="55"/>
                  <a:pt x="26" y="55"/>
                </a:cubicBezTo>
                <a:cubicBezTo>
                  <a:pt x="25" y="57"/>
                  <a:pt x="29" y="58"/>
                  <a:pt x="30" y="59"/>
                </a:cubicBezTo>
                <a:cubicBezTo>
                  <a:pt x="29" y="60"/>
                  <a:pt x="27" y="59"/>
                  <a:pt x="26" y="60"/>
                </a:cubicBezTo>
                <a:cubicBezTo>
                  <a:pt x="22" y="61"/>
                  <a:pt x="28" y="62"/>
                  <a:pt x="26" y="64"/>
                </a:cubicBezTo>
                <a:cubicBezTo>
                  <a:pt x="27" y="64"/>
                  <a:pt x="29" y="64"/>
                  <a:pt x="30" y="65"/>
                </a:cubicBezTo>
                <a:cubicBezTo>
                  <a:pt x="30" y="65"/>
                  <a:pt x="29" y="66"/>
                  <a:pt x="29" y="66"/>
                </a:cubicBezTo>
                <a:cubicBezTo>
                  <a:pt x="25" y="64"/>
                  <a:pt x="21" y="63"/>
                  <a:pt x="17" y="63"/>
                </a:cubicBezTo>
                <a:cubicBezTo>
                  <a:pt x="22" y="66"/>
                  <a:pt x="22" y="66"/>
                  <a:pt x="22" y="66"/>
                </a:cubicBezTo>
                <a:cubicBezTo>
                  <a:pt x="30" y="66"/>
                  <a:pt x="36" y="70"/>
                  <a:pt x="44" y="70"/>
                </a:cubicBezTo>
                <a:cubicBezTo>
                  <a:pt x="51" y="73"/>
                  <a:pt x="61" y="73"/>
                  <a:pt x="70" y="75"/>
                </a:cubicBezTo>
                <a:cubicBezTo>
                  <a:pt x="82" y="75"/>
                  <a:pt x="93" y="77"/>
                  <a:pt x="104" y="77"/>
                </a:cubicBezTo>
                <a:cubicBezTo>
                  <a:pt x="123" y="76"/>
                  <a:pt x="142" y="76"/>
                  <a:pt x="161" y="76"/>
                </a:cubicBezTo>
                <a:cubicBezTo>
                  <a:pt x="258" y="76"/>
                  <a:pt x="258" y="76"/>
                  <a:pt x="258" y="76"/>
                </a:cubicBezTo>
                <a:cubicBezTo>
                  <a:pt x="286" y="75"/>
                  <a:pt x="315" y="77"/>
                  <a:pt x="341" y="75"/>
                </a:cubicBezTo>
                <a:cubicBezTo>
                  <a:pt x="336" y="75"/>
                  <a:pt x="331" y="74"/>
                  <a:pt x="326" y="75"/>
                </a:cubicBezTo>
                <a:cubicBezTo>
                  <a:pt x="323" y="75"/>
                  <a:pt x="321" y="74"/>
                  <a:pt x="319" y="75"/>
                </a:cubicBezTo>
                <a:cubicBezTo>
                  <a:pt x="316" y="75"/>
                  <a:pt x="313" y="75"/>
                  <a:pt x="311" y="74"/>
                </a:cubicBezTo>
                <a:cubicBezTo>
                  <a:pt x="280" y="74"/>
                  <a:pt x="280" y="74"/>
                  <a:pt x="280" y="74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76" y="74"/>
                  <a:pt x="272" y="75"/>
                  <a:pt x="270" y="74"/>
                </a:cubicBezTo>
                <a:cubicBezTo>
                  <a:pt x="271" y="73"/>
                  <a:pt x="271" y="73"/>
                  <a:pt x="271" y="73"/>
                </a:cubicBezTo>
                <a:cubicBezTo>
                  <a:pt x="401" y="73"/>
                  <a:pt x="401" y="73"/>
                  <a:pt x="401" y="73"/>
                </a:cubicBezTo>
                <a:cubicBezTo>
                  <a:pt x="415" y="72"/>
                  <a:pt x="415" y="72"/>
                  <a:pt x="415" y="72"/>
                </a:cubicBezTo>
                <a:cubicBezTo>
                  <a:pt x="384" y="72"/>
                  <a:pt x="352" y="72"/>
                  <a:pt x="320" y="71"/>
                </a:cubicBezTo>
                <a:cubicBezTo>
                  <a:pt x="309" y="71"/>
                  <a:pt x="297" y="72"/>
                  <a:pt x="286" y="70"/>
                </a:cubicBezTo>
                <a:cubicBezTo>
                  <a:pt x="312" y="70"/>
                  <a:pt x="341" y="71"/>
                  <a:pt x="368" y="70"/>
                </a:cubicBezTo>
                <a:cubicBezTo>
                  <a:pt x="368" y="70"/>
                  <a:pt x="368" y="70"/>
                  <a:pt x="368" y="70"/>
                </a:cubicBezTo>
                <a:cubicBezTo>
                  <a:pt x="369" y="69"/>
                  <a:pt x="369" y="69"/>
                  <a:pt x="369" y="69"/>
                </a:cubicBezTo>
                <a:cubicBezTo>
                  <a:pt x="370" y="70"/>
                  <a:pt x="371" y="69"/>
                  <a:pt x="372" y="69"/>
                </a:cubicBezTo>
                <a:cubicBezTo>
                  <a:pt x="376" y="69"/>
                  <a:pt x="383" y="71"/>
                  <a:pt x="387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2" y="68"/>
                  <a:pt x="372" y="68"/>
                  <a:pt x="372" y="68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1" y="67"/>
                  <a:pt x="371" y="67"/>
                  <a:pt x="371" y="67"/>
                </a:cubicBezTo>
                <a:cubicBezTo>
                  <a:pt x="371" y="67"/>
                  <a:pt x="370" y="67"/>
                  <a:pt x="370" y="66"/>
                </a:cubicBezTo>
                <a:cubicBezTo>
                  <a:pt x="371" y="66"/>
                  <a:pt x="373" y="65"/>
                  <a:pt x="374" y="66"/>
                </a:cubicBezTo>
                <a:cubicBezTo>
                  <a:pt x="374" y="66"/>
                  <a:pt x="372" y="66"/>
                  <a:pt x="372" y="66"/>
                </a:cubicBezTo>
                <a:cubicBezTo>
                  <a:pt x="378" y="66"/>
                  <a:pt x="387" y="67"/>
                  <a:pt x="395" y="67"/>
                </a:cubicBezTo>
                <a:cubicBezTo>
                  <a:pt x="394" y="67"/>
                  <a:pt x="394" y="67"/>
                  <a:pt x="394" y="67"/>
                </a:cubicBezTo>
                <a:cubicBezTo>
                  <a:pt x="398" y="68"/>
                  <a:pt x="405" y="68"/>
                  <a:pt x="408" y="67"/>
                </a:cubicBezTo>
                <a:cubicBezTo>
                  <a:pt x="410" y="66"/>
                  <a:pt x="410" y="67"/>
                  <a:pt x="410" y="67"/>
                </a:cubicBezTo>
                <a:cubicBezTo>
                  <a:pt x="412" y="68"/>
                  <a:pt x="411" y="67"/>
                  <a:pt x="412" y="66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9" y="67"/>
                  <a:pt x="429" y="67"/>
                  <a:pt x="429" y="67"/>
                </a:cubicBezTo>
                <a:cubicBezTo>
                  <a:pt x="424" y="67"/>
                  <a:pt x="419" y="67"/>
                  <a:pt x="414" y="67"/>
                </a:cubicBezTo>
                <a:cubicBezTo>
                  <a:pt x="421" y="68"/>
                  <a:pt x="431" y="68"/>
                  <a:pt x="436" y="67"/>
                </a:cubicBezTo>
                <a:cubicBezTo>
                  <a:pt x="434" y="67"/>
                  <a:pt x="431" y="67"/>
                  <a:pt x="429" y="66"/>
                </a:cubicBezTo>
                <a:cubicBezTo>
                  <a:pt x="440" y="66"/>
                  <a:pt x="453" y="66"/>
                  <a:pt x="465" y="66"/>
                </a:cubicBezTo>
                <a:cubicBezTo>
                  <a:pt x="463" y="65"/>
                  <a:pt x="459" y="66"/>
                  <a:pt x="456" y="65"/>
                </a:cubicBezTo>
                <a:cubicBezTo>
                  <a:pt x="457" y="65"/>
                  <a:pt x="457" y="65"/>
                  <a:pt x="457" y="65"/>
                </a:cubicBezTo>
                <a:cubicBezTo>
                  <a:pt x="455" y="66"/>
                  <a:pt x="453" y="64"/>
                  <a:pt x="451" y="65"/>
                </a:cubicBezTo>
                <a:cubicBezTo>
                  <a:pt x="441" y="65"/>
                  <a:pt x="428" y="65"/>
                  <a:pt x="415" y="65"/>
                </a:cubicBezTo>
                <a:cubicBezTo>
                  <a:pt x="414" y="64"/>
                  <a:pt x="414" y="64"/>
                  <a:pt x="414" y="64"/>
                </a:cubicBezTo>
                <a:cubicBezTo>
                  <a:pt x="413" y="64"/>
                  <a:pt x="413" y="65"/>
                  <a:pt x="411" y="65"/>
                </a:cubicBezTo>
                <a:cubicBezTo>
                  <a:pt x="410" y="63"/>
                  <a:pt x="409" y="66"/>
                  <a:pt x="407" y="64"/>
                </a:cubicBezTo>
                <a:cubicBezTo>
                  <a:pt x="407" y="64"/>
                  <a:pt x="407" y="64"/>
                  <a:pt x="407" y="64"/>
                </a:cubicBezTo>
                <a:cubicBezTo>
                  <a:pt x="403" y="65"/>
                  <a:pt x="397" y="65"/>
                  <a:pt x="393" y="64"/>
                </a:cubicBezTo>
                <a:cubicBezTo>
                  <a:pt x="373" y="64"/>
                  <a:pt x="373" y="64"/>
                  <a:pt x="373" y="64"/>
                </a:cubicBezTo>
                <a:cubicBezTo>
                  <a:pt x="371" y="65"/>
                  <a:pt x="367" y="65"/>
                  <a:pt x="365" y="64"/>
                </a:cubicBezTo>
                <a:cubicBezTo>
                  <a:pt x="367" y="64"/>
                  <a:pt x="367" y="64"/>
                  <a:pt x="367" y="64"/>
                </a:cubicBezTo>
                <a:cubicBezTo>
                  <a:pt x="363" y="64"/>
                  <a:pt x="359" y="63"/>
                  <a:pt x="356" y="64"/>
                </a:cubicBezTo>
                <a:cubicBezTo>
                  <a:pt x="347" y="64"/>
                  <a:pt x="338" y="65"/>
                  <a:pt x="330" y="63"/>
                </a:cubicBezTo>
                <a:cubicBezTo>
                  <a:pt x="344" y="62"/>
                  <a:pt x="354" y="64"/>
                  <a:pt x="368" y="62"/>
                </a:cubicBezTo>
                <a:cubicBezTo>
                  <a:pt x="335" y="62"/>
                  <a:pt x="335" y="62"/>
                  <a:pt x="335" y="62"/>
                </a:cubicBezTo>
                <a:cubicBezTo>
                  <a:pt x="345" y="61"/>
                  <a:pt x="357" y="61"/>
                  <a:pt x="368" y="61"/>
                </a:cubicBezTo>
                <a:cubicBezTo>
                  <a:pt x="369" y="61"/>
                  <a:pt x="369" y="60"/>
                  <a:pt x="370" y="61"/>
                </a:cubicBezTo>
                <a:cubicBezTo>
                  <a:pt x="371" y="59"/>
                  <a:pt x="375" y="60"/>
                  <a:pt x="378" y="60"/>
                </a:cubicBezTo>
                <a:cubicBezTo>
                  <a:pt x="375" y="61"/>
                  <a:pt x="375" y="61"/>
                  <a:pt x="375" y="61"/>
                </a:cubicBezTo>
                <a:cubicBezTo>
                  <a:pt x="382" y="61"/>
                  <a:pt x="391" y="61"/>
                  <a:pt x="399" y="61"/>
                </a:cubicBezTo>
                <a:cubicBezTo>
                  <a:pt x="400" y="60"/>
                  <a:pt x="400" y="60"/>
                  <a:pt x="400" y="60"/>
                </a:cubicBezTo>
                <a:cubicBezTo>
                  <a:pt x="402" y="59"/>
                  <a:pt x="404" y="61"/>
                  <a:pt x="406" y="60"/>
                </a:cubicBezTo>
                <a:cubicBezTo>
                  <a:pt x="406" y="60"/>
                  <a:pt x="406" y="60"/>
                  <a:pt x="406" y="60"/>
                </a:cubicBezTo>
                <a:cubicBezTo>
                  <a:pt x="426" y="61"/>
                  <a:pt x="450" y="60"/>
                  <a:pt x="471" y="60"/>
                </a:cubicBezTo>
                <a:cubicBezTo>
                  <a:pt x="453" y="59"/>
                  <a:pt x="433" y="59"/>
                  <a:pt x="415" y="59"/>
                </a:cubicBezTo>
                <a:cubicBezTo>
                  <a:pt x="415" y="59"/>
                  <a:pt x="415" y="59"/>
                  <a:pt x="415" y="59"/>
                </a:cubicBezTo>
                <a:cubicBezTo>
                  <a:pt x="414" y="59"/>
                  <a:pt x="414" y="59"/>
                  <a:pt x="414" y="59"/>
                </a:cubicBezTo>
                <a:cubicBezTo>
                  <a:pt x="410" y="57"/>
                  <a:pt x="407" y="61"/>
                  <a:pt x="403" y="59"/>
                </a:cubicBezTo>
                <a:cubicBezTo>
                  <a:pt x="396" y="61"/>
                  <a:pt x="390" y="57"/>
                  <a:pt x="383" y="59"/>
                </a:cubicBezTo>
                <a:cubicBezTo>
                  <a:pt x="381" y="58"/>
                  <a:pt x="381" y="58"/>
                  <a:pt x="381" y="58"/>
                </a:cubicBezTo>
                <a:cubicBezTo>
                  <a:pt x="393" y="57"/>
                  <a:pt x="403" y="59"/>
                  <a:pt x="414" y="58"/>
                </a:cubicBezTo>
                <a:cubicBezTo>
                  <a:pt x="404" y="57"/>
                  <a:pt x="404" y="57"/>
                  <a:pt x="404" y="57"/>
                </a:cubicBezTo>
                <a:cubicBezTo>
                  <a:pt x="403" y="57"/>
                  <a:pt x="399" y="58"/>
                  <a:pt x="399" y="56"/>
                </a:cubicBezTo>
                <a:cubicBezTo>
                  <a:pt x="381" y="55"/>
                  <a:pt x="381" y="55"/>
                  <a:pt x="381" y="55"/>
                </a:cubicBezTo>
                <a:cubicBezTo>
                  <a:pt x="380" y="55"/>
                  <a:pt x="379" y="55"/>
                  <a:pt x="379" y="54"/>
                </a:cubicBezTo>
                <a:cubicBezTo>
                  <a:pt x="380" y="54"/>
                  <a:pt x="381" y="54"/>
                  <a:pt x="382" y="54"/>
                </a:cubicBezTo>
                <a:cubicBezTo>
                  <a:pt x="382" y="54"/>
                  <a:pt x="382" y="54"/>
                  <a:pt x="382" y="54"/>
                </a:cubicBezTo>
                <a:cubicBezTo>
                  <a:pt x="382" y="54"/>
                  <a:pt x="381" y="54"/>
                  <a:pt x="381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3" y="54"/>
                  <a:pt x="383" y="54"/>
                  <a:pt x="382" y="54"/>
                </a:cubicBezTo>
                <a:cubicBezTo>
                  <a:pt x="383" y="54"/>
                  <a:pt x="383" y="54"/>
                  <a:pt x="383" y="54"/>
                </a:cubicBezTo>
                <a:cubicBezTo>
                  <a:pt x="384" y="54"/>
                  <a:pt x="387" y="53"/>
                  <a:pt x="388" y="54"/>
                </a:cubicBezTo>
                <a:cubicBezTo>
                  <a:pt x="388" y="54"/>
                  <a:pt x="388" y="54"/>
                  <a:pt x="388" y="54"/>
                </a:cubicBezTo>
                <a:cubicBezTo>
                  <a:pt x="426" y="54"/>
                  <a:pt x="426" y="54"/>
                  <a:pt x="426" y="54"/>
                </a:cubicBezTo>
                <a:cubicBezTo>
                  <a:pt x="425" y="53"/>
                  <a:pt x="425" y="53"/>
                  <a:pt x="425" y="53"/>
                </a:cubicBezTo>
                <a:cubicBezTo>
                  <a:pt x="407" y="52"/>
                  <a:pt x="386" y="52"/>
                  <a:pt x="368" y="51"/>
                </a:cubicBezTo>
                <a:cubicBezTo>
                  <a:pt x="366" y="51"/>
                  <a:pt x="360" y="51"/>
                  <a:pt x="362" y="49"/>
                </a:cubicBezTo>
                <a:cubicBezTo>
                  <a:pt x="364" y="50"/>
                  <a:pt x="365" y="48"/>
                  <a:pt x="367" y="49"/>
                </a:cubicBezTo>
                <a:cubicBezTo>
                  <a:pt x="366" y="49"/>
                  <a:pt x="366" y="49"/>
                  <a:pt x="366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7" y="49"/>
                  <a:pt x="367" y="49"/>
                  <a:pt x="367" y="49"/>
                </a:cubicBezTo>
                <a:cubicBezTo>
                  <a:pt x="368" y="49"/>
                  <a:pt x="368" y="49"/>
                  <a:pt x="368" y="49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7" y="48"/>
                  <a:pt x="387" y="48"/>
                  <a:pt x="387" y="48"/>
                </a:cubicBezTo>
                <a:cubicBezTo>
                  <a:pt x="381" y="48"/>
                  <a:pt x="375" y="48"/>
                  <a:pt x="369" y="48"/>
                </a:cubicBezTo>
                <a:cubicBezTo>
                  <a:pt x="368" y="47"/>
                  <a:pt x="368" y="47"/>
                  <a:pt x="368" y="47"/>
                </a:cubicBezTo>
                <a:cubicBezTo>
                  <a:pt x="372" y="46"/>
                  <a:pt x="378" y="47"/>
                  <a:pt x="381" y="46"/>
                </a:cubicBezTo>
                <a:cubicBezTo>
                  <a:pt x="376" y="45"/>
                  <a:pt x="373" y="46"/>
                  <a:pt x="368" y="46"/>
                </a:cubicBezTo>
                <a:cubicBezTo>
                  <a:pt x="368" y="45"/>
                  <a:pt x="368" y="45"/>
                  <a:pt x="368" y="45"/>
                </a:cubicBezTo>
                <a:cubicBezTo>
                  <a:pt x="368" y="45"/>
                  <a:pt x="369" y="45"/>
                  <a:pt x="370" y="45"/>
                </a:cubicBezTo>
                <a:cubicBezTo>
                  <a:pt x="372" y="43"/>
                  <a:pt x="375" y="44"/>
                  <a:pt x="378" y="44"/>
                </a:cubicBezTo>
                <a:cubicBezTo>
                  <a:pt x="382" y="44"/>
                  <a:pt x="385" y="44"/>
                  <a:pt x="388" y="44"/>
                </a:cubicBezTo>
                <a:cubicBezTo>
                  <a:pt x="391" y="43"/>
                  <a:pt x="397" y="44"/>
                  <a:pt x="400" y="44"/>
                </a:cubicBezTo>
                <a:cubicBezTo>
                  <a:pt x="400" y="44"/>
                  <a:pt x="399" y="44"/>
                  <a:pt x="399" y="44"/>
                </a:cubicBezTo>
                <a:cubicBezTo>
                  <a:pt x="400" y="43"/>
                  <a:pt x="400" y="42"/>
                  <a:pt x="402" y="42"/>
                </a:cubicBezTo>
                <a:cubicBezTo>
                  <a:pt x="403" y="42"/>
                  <a:pt x="404" y="42"/>
                  <a:pt x="404" y="43"/>
                </a:cubicBezTo>
                <a:cubicBezTo>
                  <a:pt x="405" y="43"/>
                  <a:pt x="407" y="43"/>
                  <a:pt x="408" y="43"/>
                </a:cubicBezTo>
                <a:cubicBezTo>
                  <a:pt x="408" y="42"/>
                  <a:pt x="408" y="42"/>
                  <a:pt x="408" y="42"/>
                </a:cubicBezTo>
                <a:cubicBezTo>
                  <a:pt x="409" y="43"/>
                  <a:pt x="411" y="42"/>
                  <a:pt x="412" y="43"/>
                </a:cubicBezTo>
                <a:cubicBezTo>
                  <a:pt x="412" y="43"/>
                  <a:pt x="412" y="43"/>
                  <a:pt x="412" y="43"/>
                </a:cubicBezTo>
                <a:cubicBezTo>
                  <a:pt x="419" y="43"/>
                  <a:pt x="428" y="44"/>
                  <a:pt x="435" y="43"/>
                </a:cubicBezTo>
                <a:cubicBezTo>
                  <a:pt x="437" y="43"/>
                  <a:pt x="445" y="43"/>
                  <a:pt x="450" y="43"/>
                </a:cubicBezTo>
                <a:cubicBezTo>
                  <a:pt x="451" y="42"/>
                  <a:pt x="451" y="42"/>
                  <a:pt x="451" y="42"/>
                </a:cubicBezTo>
                <a:cubicBezTo>
                  <a:pt x="435" y="42"/>
                  <a:pt x="435" y="42"/>
                  <a:pt x="435" y="42"/>
                </a:cubicBezTo>
                <a:cubicBezTo>
                  <a:pt x="434" y="42"/>
                  <a:pt x="434" y="42"/>
                  <a:pt x="434" y="42"/>
                </a:cubicBezTo>
                <a:cubicBezTo>
                  <a:pt x="424" y="42"/>
                  <a:pt x="424" y="42"/>
                  <a:pt x="424" y="42"/>
                </a:cubicBezTo>
                <a:cubicBezTo>
                  <a:pt x="414" y="40"/>
                  <a:pt x="402" y="40"/>
                  <a:pt x="391" y="40"/>
                </a:cubicBezTo>
                <a:cubicBezTo>
                  <a:pt x="385" y="39"/>
                  <a:pt x="379" y="39"/>
                  <a:pt x="373" y="38"/>
                </a:cubicBezTo>
                <a:cubicBezTo>
                  <a:pt x="380" y="36"/>
                  <a:pt x="388" y="37"/>
                  <a:pt x="396" y="36"/>
                </a:cubicBezTo>
                <a:cubicBezTo>
                  <a:pt x="390" y="35"/>
                  <a:pt x="382" y="36"/>
                  <a:pt x="376" y="35"/>
                </a:cubicBezTo>
                <a:cubicBezTo>
                  <a:pt x="402" y="35"/>
                  <a:pt x="431" y="37"/>
                  <a:pt x="459" y="36"/>
                </a:cubicBezTo>
                <a:cubicBezTo>
                  <a:pt x="460" y="35"/>
                  <a:pt x="460" y="35"/>
                  <a:pt x="460" y="35"/>
                </a:cubicBezTo>
                <a:cubicBezTo>
                  <a:pt x="452" y="34"/>
                  <a:pt x="443" y="35"/>
                  <a:pt x="435" y="34"/>
                </a:cubicBezTo>
                <a:cubicBezTo>
                  <a:pt x="435" y="33"/>
                  <a:pt x="435" y="33"/>
                  <a:pt x="435" y="33"/>
                </a:cubicBezTo>
                <a:cubicBezTo>
                  <a:pt x="445" y="33"/>
                  <a:pt x="445" y="33"/>
                  <a:pt x="445" y="33"/>
                </a:cubicBezTo>
                <a:cubicBezTo>
                  <a:pt x="429" y="32"/>
                  <a:pt x="414" y="31"/>
                  <a:pt x="397" y="32"/>
                </a:cubicBezTo>
                <a:cubicBezTo>
                  <a:pt x="395" y="31"/>
                  <a:pt x="393" y="31"/>
                  <a:pt x="391" y="30"/>
                </a:cubicBezTo>
                <a:cubicBezTo>
                  <a:pt x="410" y="30"/>
                  <a:pt x="428" y="32"/>
                  <a:pt x="445" y="31"/>
                </a:cubicBezTo>
                <a:cubicBezTo>
                  <a:pt x="439" y="31"/>
                  <a:pt x="434" y="30"/>
                  <a:pt x="428" y="30"/>
                </a:cubicBezTo>
                <a:cubicBezTo>
                  <a:pt x="426" y="30"/>
                  <a:pt x="426" y="30"/>
                  <a:pt x="426" y="30"/>
                </a:cubicBezTo>
                <a:cubicBezTo>
                  <a:pt x="428" y="29"/>
                  <a:pt x="428" y="29"/>
                  <a:pt x="428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49" y="29"/>
                  <a:pt x="449" y="29"/>
                  <a:pt x="449" y="29"/>
                </a:cubicBezTo>
                <a:cubicBezTo>
                  <a:pt x="432" y="28"/>
                  <a:pt x="415" y="28"/>
                  <a:pt x="398" y="27"/>
                </a:cubicBezTo>
                <a:cubicBezTo>
                  <a:pt x="399" y="26"/>
                  <a:pt x="399" y="26"/>
                  <a:pt x="399" y="26"/>
                </a:cubicBezTo>
                <a:cubicBezTo>
                  <a:pt x="417" y="24"/>
                  <a:pt x="432" y="30"/>
                  <a:pt x="449" y="27"/>
                </a:cubicBezTo>
                <a:cubicBezTo>
                  <a:pt x="444" y="26"/>
                  <a:pt x="440" y="27"/>
                  <a:pt x="436" y="26"/>
                </a:cubicBezTo>
                <a:cubicBezTo>
                  <a:pt x="445" y="26"/>
                  <a:pt x="455" y="25"/>
                  <a:pt x="464" y="25"/>
                </a:cubicBezTo>
                <a:cubicBezTo>
                  <a:pt x="463" y="23"/>
                  <a:pt x="471" y="25"/>
                  <a:pt x="474" y="23"/>
                </a:cubicBezTo>
                <a:cubicBezTo>
                  <a:pt x="461" y="23"/>
                  <a:pt x="447" y="23"/>
                  <a:pt x="435" y="22"/>
                </a:cubicBezTo>
                <a:cubicBezTo>
                  <a:pt x="438" y="21"/>
                  <a:pt x="441" y="21"/>
                  <a:pt x="444" y="21"/>
                </a:cubicBezTo>
                <a:cubicBezTo>
                  <a:pt x="443" y="21"/>
                  <a:pt x="443" y="21"/>
                  <a:pt x="443" y="20"/>
                </a:cubicBezTo>
                <a:cubicBezTo>
                  <a:pt x="443" y="20"/>
                  <a:pt x="443" y="20"/>
                  <a:pt x="443" y="20"/>
                </a:cubicBezTo>
                <a:cubicBezTo>
                  <a:pt x="452" y="20"/>
                  <a:pt x="460" y="21"/>
                  <a:pt x="468" y="19"/>
                </a:cubicBezTo>
                <a:cubicBezTo>
                  <a:pt x="464" y="19"/>
                  <a:pt x="460" y="19"/>
                  <a:pt x="457" y="18"/>
                </a:cubicBezTo>
                <a:cubicBezTo>
                  <a:pt x="457" y="18"/>
                  <a:pt x="458" y="17"/>
                  <a:pt x="458" y="17"/>
                </a:cubicBezTo>
                <a:cubicBezTo>
                  <a:pt x="457" y="17"/>
                  <a:pt x="455" y="17"/>
                  <a:pt x="454" y="16"/>
                </a:cubicBezTo>
                <a:cubicBezTo>
                  <a:pt x="455" y="15"/>
                  <a:pt x="455" y="15"/>
                  <a:pt x="455" y="15"/>
                </a:cubicBezTo>
                <a:cubicBezTo>
                  <a:pt x="459" y="17"/>
                  <a:pt x="463" y="15"/>
                  <a:pt x="467" y="15"/>
                </a:cubicBezTo>
                <a:cubicBezTo>
                  <a:pt x="446" y="13"/>
                  <a:pt x="446" y="13"/>
                  <a:pt x="446" y="13"/>
                </a:cubicBezTo>
                <a:cubicBezTo>
                  <a:pt x="457" y="13"/>
                  <a:pt x="467" y="13"/>
                  <a:pt x="478" y="13"/>
                </a:cubicBezTo>
                <a:close/>
                <a:moveTo>
                  <a:pt x="20" y="46"/>
                </a:move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lnTo>
                  <a:pt x="20" y="46"/>
                </a:lnTo>
                <a:close/>
                <a:moveTo>
                  <a:pt x="224" y="74"/>
                </a:moveTo>
                <a:cubicBezTo>
                  <a:pt x="214" y="74"/>
                  <a:pt x="214" y="74"/>
                  <a:pt x="214" y="74"/>
                </a:cubicBezTo>
                <a:cubicBezTo>
                  <a:pt x="213" y="74"/>
                  <a:pt x="213" y="74"/>
                  <a:pt x="212" y="74"/>
                </a:cubicBezTo>
                <a:cubicBezTo>
                  <a:pt x="214" y="74"/>
                  <a:pt x="214" y="74"/>
                  <a:pt x="214" y="74"/>
                </a:cubicBezTo>
                <a:cubicBezTo>
                  <a:pt x="216" y="74"/>
                  <a:pt x="217" y="73"/>
                  <a:pt x="218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4" y="73"/>
                  <a:pt x="234" y="73"/>
                  <a:pt x="235" y="73"/>
                </a:cubicBezTo>
                <a:cubicBezTo>
                  <a:pt x="234" y="73"/>
                  <a:pt x="234" y="73"/>
                  <a:pt x="234" y="73"/>
                </a:cubicBezTo>
                <a:cubicBezTo>
                  <a:pt x="230" y="73"/>
                  <a:pt x="227" y="73"/>
                  <a:pt x="224" y="74"/>
                </a:cubicBezTo>
                <a:close/>
                <a:moveTo>
                  <a:pt x="380" y="69"/>
                </a:moveTo>
                <a:cubicBezTo>
                  <a:pt x="379" y="69"/>
                  <a:pt x="378" y="69"/>
                  <a:pt x="377" y="69"/>
                </a:cubicBezTo>
                <a:cubicBezTo>
                  <a:pt x="377" y="69"/>
                  <a:pt x="379" y="69"/>
                  <a:pt x="380" y="69"/>
                </a:cubicBezTo>
                <a:close/>
                <a:moveTo>
                  <a:pt x="367" y="70"/>
                </a:move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4" y="70"/>
                  <a:pt x="364" y="70"/>
                  <a:pt x="364" y="70"/>
                </a:cubicBezTo>
                <a:cubicBezTo>
                  <a:pt x="365" y="70"/>
                  <a:pt x="366" y="69"/>
                  <a:pt x="367" y="70"/>
                </a:cubicBezTo>
                <a:close/>
                <a:moveTo>
                  <a:pt x="415" y="11"/>
                </a:moveTo>
                <a:cubicBezTo>
                  <a:pt x="410" y="11"/>
                  <a:pt x="410" y="11"/>
                  <a:pt x="410" y="11"/>
                </a:cubicBezTo>
                <a:cubicBezTo>
                  <a:pt x="411" y="11"/>
                  <a:pt x="413" y="11"/>
                  <a:pt x="415" y="11"/>
                </a:cubicBezTo>
                <a:cubicBezTo>
                  <a:pt x="419" y="11"/>
                  <a:pt x="419" y="11"/>
                  <a:pt x="419" y="11"/>
                </a:cubicBezTo>
                <a:cubicBezTo>
                  <a:pt x="417" y="12"/>
                  <a:pt x="416" y="11"/>
                  <a:pt x="415" y="11"/>
                </a:cubicBezTo>
                <a:close/>
                <a:moveTo>
                  <a:pt x="422" y="12"/>
                </a:moveTo>
                <a:cubicBezTo>
                  <a:pt x="428" y="12"/>
                  <a:pt x="433" y="12"/>
                  <a:pt x="439" y="13"/>
                </a:cubicBezTo>
                <a:cubicBezTo>
                  <a:pt x="433" y="12"/>
                  <a:pt x="428" y="12"/>
                  <a:pt x="422" y="12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 indent="0" algn="l"/>
            <a:r>
              <a:rPr lang="en-US" alt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  </a:t>
            </a:r>
            <a:r>
              <a:rPr lang="zh-CN" sz="2800" b="1" dirty="0">
                <a:solidFill>
                  <a:srgbClr val="FFFFFF"/>
                </a:solidFill>
                <a:latin typeface="华文新魏" panose="02010800040101010101" charset="-122"/>
                <a:ea typeface="华文新魏" panose="02010800040101010101" charset="-122"/>
                <a:sym typeface="华文新魏" panose="02010800040101010101" charset="-122"/>
              </a:rPr>
              <a:t>辅助教学</a:t>
            </a:r>
            <a:endParaRPr lang="zh-CN" sz="2800" b="1" dirty="0">
              <a:solidFill>
                <a:srgbClr val="FFFFFF"/>
              </a:solidFill>
              <a:latin typeface="华文新魏" panose="02010800040101010101" charset="-122"/>
              <a:ea typeface="华文新魏" panose="02010800040101010101" charset="-122"/>
              <a:sym typeface="华文新魏" panose="02010800040101010101" charset="-122"/>
            </a:endParaRPr>
          </a:p>
        </p:txBody>
      </p:sp>
      <p:pic>
        <p:nvPicPr>
          <p:cNvPr id="4" name="图片 3" descr="Screenshot_2016-12-15-14-58-28_com.chaoxing.mobi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355" y="1357630"/>
            <a:ext cx="2740660" cy="4872355"/>
          </a:xfrm>
          <a:prstGeom prst="rect">
            <a:avLst/>
          </a:prstGeom>
        </p:spPr>
      </p:pic>
      <p:pic>
        <p:nvPicPr>
          <p:cNvPr id="6" name="图片 5" descr="Screenshot_2016-12-15-14-58-02_com.chaoxing.mobi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085" y="1357630"/>
            <a:ext cx="2731770" cy="48571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0355" y="4425950"/>
            <a:ext cx="2740025" cy="13881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8575" y="5904865"/>
            <a:ext cx="612140" cy="3098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36715" y="1799590"/>
            <a:ext cx="612140" cy="3098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2575" y="1357630"/>
            <a:ext cx="2762885" cy="4911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496935" y="1570355"/>
            <a:ext cx="1520825" cy="30988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02575" y="3329305"/>
            <a:ext cx="2302510" cy="1165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8" rIns="91438" bIns="45718" anchor="ctr"/>
          <a:lstStyle/>
          <a:p>
            <a:pPr algn="ctr" defTabSz="685165" fontAlgn="auto">
              <a:defRPr/>
            </a:pPr>
            <a:endParaRPr lang="zh-CN" altLang="en-US" sz="1865" noProof="1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8" grpId="2" bldLvl="0" animBg="1"/>
      <p:bldP spid="9" grpId="0" bldLvl="0" animBg="1"/>
      <p:bldP spid="9" grpId="1" bldLvl="0" animBg="1"/>
      <p:bldP spid="9" grpId="2" bldLvl="0" animBg="1"/>
      <p:bldP spid="10" grpId="0" bldLvl="0" animBg="1"/>
      <p:bldP spid="10" grpId="1" bldLvl="0" animBg="1"/>
      <p:bldP spid="10" grpId="2" bldLvl="0" animBg="1"/>
      <p:bldP spid="12" grpId="0" bldLvl="0" animBg="1"/>
      <p:bldP spid="12" grpId="1" bldLvl="0" animBg="1"/>
      <p:bldP spid="12" grpId="2" bldLvl="0" animBg="1"/>
      <p:bldP spid="13" grpId="0" bldLvl="0" animBg="1"/>
      <p:bldP spid="13" grpId="1" bldLvl="0" animBg="1"/>
      <p:bldP spid="13" grpId="2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591232" y="3594412"/>
            <a:ext cx="8978155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93350" y="2792876"/>
            <a:ext cx="9326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怎样的专题吸引人？</a:t>
            </a:r>
            <a:r>
              <a:rPr lang="en-US" altLang="zh-CN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评判好的专题的标准</a:t>
            </a:r>
            <a:endParaRPr lang="zh-CN" altLang="en-US" sz="3600" dirty="0" smtClean="0">
              <a:solidFill>
                <a:srgbClr val="2C3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评判好的专题的标准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227694" y="3602474"/>
            <a:ext cx="5358219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744125" y="2376565"/>
            <a:ext cx="2886591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 descr="Screenshot_2016-03-23-11-40-48"/>
          <p:cNvPicPr>
            <a:picLocks noChangeAspect="1"/>
          </p:cNvPicPr>
          <p:nvPr/>
        </p:nvPicPr>
        <p:blipFill>
          <a:blip r:embed="rId1" cstate="print"/>
          <a:srcRect t="4031" b="8062"/>
          <a:stretch>
            <a:fillRect/>
          </a:stretch>
        </p:blipFill>
        <p:spPr>
          <a:xfrm>
            <a:off x="3770221" y="1986257"/>
            <a:ext cx="2504440" cy="3914140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rcRect t="4272" b="7780"/>
          <a:stretch>
            <a:fillRect/>
          </a:stretch>
        </p:blipFill>
        <p:spPr>
          <a:xfrm>
            <a:off x="6169401" y="1088892"/>
            <a:ext cx="2498725" cy="3907790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/>
          <a:srcRect t="4028" b="7780"/>
          <a:stretch>
            <a:fillRect/>
          </a:stretch>
        </p:blipFill>
        <p:spPr>
          <a:xfrm>
            <a:off x="8600890" y="2248588"/>
            <a:ext cx="2375535" cy="3724910"/>
          </a:xfrm>
          <a:prstGeom prst="rect">
            <a:avLst/>
          </a:prstGeom>
          <a:ln>
            <a:solidFill>
              <a:srgbClr val="2C3C5E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564487" y="3295097"/>
            <a:ext cx="2573703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明确</a:t>
            </a:r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主体读者，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风格定位准确。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评判好的专题的标准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227694" y="3602474"/>
            <a:ext cx="5358219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744125" y="2376565"/>
            <a:ext cx="2886591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40370" y="3304061"/>
            <a:ext cx="2573703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界面清晰的目录体系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新颖独特的阅读线索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41891" y="986118"/>
            <a:ext cx="2213501" cy="51748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52857" y="1102205"/>
            <a:ext cx="2274309" cy="482764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48000" y="2294966"/>
            <a:ext cx="302110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14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一旦关注某个主题，意味着您所得到的不再是一个缺乏互相关联的资料列表，而是一组经过过滤、组织的，结构逻辑有序的资料集，从而突破以往从无限资源中检索获取无序信息的瓶颈；</a:t>
            </a:r>
            <a:endParaRPr lang="zh-CN" altLang="zh-CN" sz="14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圆角矩形 19"/>
          <p:cNvSpPr>
            <a:spLocks noChangeArrowheads="1"/>
          </p:cNvSpPr>
          <p:nvPr/>
        </p:nvSpPr>
        <p:spPr bwMode="auto">
          <a:xfrm>
            <a:off x="3092823" y="2259106"/>
            <a:ext cx="2967317" cy="211567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b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评判好的专题的标准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469741" y="3575581"/>
            <a:ext cx="5358219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744125" y="2376565"/>
            <a:ext cx="2886591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32793" y="3357850"/>
            <a:ext cx="284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多类型多角度资源整合</a:t>
            </a:r>
            <a:endParaRPr lang="zh-CN" altLang="en-US" sz="20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57345" y="1814195"/>
            <a:ext cx="2580640" cy="733425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2530" y="2961640"/>
            <a:ext cx="2618740" cy="895350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94955" y="1863090"/>
            <a:ext cx="2435225" cy="1156335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5585" y="3719830"/>
            <a:ext cx="2828290" cy="1343025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79190" y="4368165"/>
            <a:ext cx="3606165" cy="968375"/>
          </a:xfrm>
          <a:prstGeom prst="rect">
            <a:avLst/>
          </a:prstGeom>
          <a:ln>
            <a:solidFill>
              <a:srgbClr val="2C3C5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评判好的专题的标准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967745" y="928101"/>
            <a:ext cx="4459929" cy="741523"/>
            <a:chOff x="6198668" y="774666"/>
            <a:chExt cx="4459929" cy="741523"/>
          </a:xfrm>
        </p:grpSpPr>
        <p:sp>
          <p:nvSpPr>
            <p:cNvPr id="18" name="矩形 17"/>
            <p:cNvSpPr/>
            <p:nvPr/>
          </p:nvSpPr>
          <p:spPr>
            <a:xfrm>
              <a:off x="6198668" y="774666"/>
              <a:ext cx="3228139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图片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198668" y="1107884"/>
              <a:ext cx="4459929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从网上大量图片库中选取适宜专题的图片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31336" y="978649"/>
            <a:ext cx="554898" cy="594283"/>
            <a:chOff x="3357682" y="798320"/>
            <a:chExt cx="554898" cy="594283"/>
          </a:xfrm>
        </p:grpSpPr>
        <p:sp>
          <p:nvSpPr>
            <p:cNvPr id="33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31336" y="1817814"/>
            <a:ext cx="554898" cy="594283"/>
            <a:chOff x="3357682" y="798320"/>
            <a:chExt cx="554898" cy="594283"/>
          </a:xfrm>
        </p:grpSpPr>
        <p:sp>
          <p:nvSpPr>
            <p:cNvPr id="36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1336" y="2656979"/>
            <a:ext cx="554898" cy="594283"/>
            <a:chOff x="3357682" y="798320"/>
            <a:chExt cx="554898" cy="594283"/>
          </a:xfrm>
        </p:grpSpPr>
        <p:sp>
          <p:nvSpPr>
            <p:cNvPr id="39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131336" y="3496144"/>
            <a:ext cx="554898" cy="594283"/>
            <a:chOff x="3357682" y="798320"/>
            <a:chExt cx="554898" cy="594283"/>
          </a:xfrm>
        </p:grpSpPr>
        <p:sp>
          <p:nvSpPr>
            <p:cNvPr id="42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1336" y="4335309"/>
            <a:ext cx="554898" cy="594283"/>
            <a:chOff x="3357682" y="798320"/>
            <a:chExt cx="554898" cy="594283"/>
          </a:xfrm>
        </p:grpSpPr>
        <p:sp>
          <p:nvSpPr>
            <p:cNvPr id="45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31336" y="5174476"/>
            <a:ext cx="554898" cy="594283"/>
            <a:chOff x="3357682" y="798320"/>
            <a:chExt cx="554898" cy="594283"/>
          </a:xfrm>
        </p:grpSpPr>
        <p:sp>
          <p:nvSpPr>
            <p:cNvPr id="54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500840" y="923164"/>
              <a:ext cx="31931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967745" y="1768991"/>
            <a:ext cx="4459929" cy="741523"/>
            <a:chOff x="6198668" y="774666"/>
            <a:chExt cx="4459929" cy="741523"/>
          </a:xfrm>
        </p:grpSpPr>
        <p:sp>
          <p:nvSpPr>
            <p:cNvPr id="61" name="矩形 60"/>
            <p:cNvSpPr/>
            <p:nvPr/>
          </p:nvSpPr>
          <p:spPr>
            <a:xfrm>
              <a:off x="6198668" y="774666"/>
              <a:ext cx="3228139" cy="417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报纸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668" y="1107884"/>
              <a:ext cx="4459929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紧跟专题动态，选取与专题内容相关的报纸文章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67745" y="2609881"/>
            <a:ext cx="5547855" cy="741523"/>
            <a:chOff x="6198668" y="774666"/>
            <a:chExt cx="4459929" cy="741523"/>
          </a:xfrm>
        </p:grpSpPr>
        <p:sp>
          <p:nvSpPr>
            <p:cNvPr id="64" name="矩形 63"/>
            <p:cNvSpPr/>
            <p:nvPr/>
          </p:nvSpPr>
          <p:spPr>
            <a:xfrm>
              <a:off x="6198668" y="774666"/>
              <a:ext cx="3228139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期刊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198668" y="1107884"/>
              <a:ext cx="4459929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选取权威期刊，阐述专题内容，了解业界学者观点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67744" y="3450771"/>
            <a:ext cx="6163317" cy="741523"/>
            <a:chOff x="6198667" y="774666"/>
            <a:chExt cx="5714762" cy="741523"/>
          </a:xfrm>
        </p:grpSpPr>
        <p:sp>
          <p:nvSpPr>
            <p:cNvPr id="67" name="矩形 66"/>
            <p:cNvSpPr/>
            <p:nvPr/>
          </p:nvSpPr>
          <p:spPr>
            <a:xfrm>
              <a:off x="6198668" y="774666"/>
              <a:ext cx="3228139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图书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6198667" y="1107884"/>
              <a:ext cx="5714762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插入正本图书，整合超星图书馆资源，从多方面全面了解专题背景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67745" y="4291661"/>
            <a:ext cx="6884286" cy="741523"/>
            <a:chOff x="6198668" y="774666"/>
            <a:chExt cx="4459929" cy="741523"/>
          </a:xfrm>
        </p:grpSpPr>
        <p:sp>
          <p:nvSpPr>
            <p:cNvPr id="70" name="矩形 69"/>
            <p:cNvSpPr/>
            <p:nvPr/>
          </p:nvSpPr>
          <p:spPr>
            <a:xfrm>
              <a:off x="6198668" y="774666"/>
              <a:ext cx="3228139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视频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198668" y="1107884"/>
              <a:ext cx="4459929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本地视频与超星视频均可插入到专题当中，以富媒体的形式为读者展现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67745" y="5132549"/>
            <a:ext cx="4459929" cy="741523"/>
            <a:chOff x="6198668" y="774666"/>
            <a:chExt cx="4459929" cy="741523"/>
          </a:xfrm>
        </p:grpSpPr>
        <p:sp>
          <p:nvSpPr>
            <p:cNvPr id="73" name="矩形 72"/>
            <p:cNvSpPr/>
            <p:nvPr/>
          </p:nvSpPr>
          <p:spPr>
            <a:xfrm>
              <a:off x="6198668" y="774666"/>
              <a:ext cx="3228139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b="1" dirty="0" smtClean="0">
                  <a:solidFill>
                    <a:schemeClr val="tx2"/>
                  </a:solidFill>
                  <a:latin typeface="+mn-ea"/>
                </a:rPr>
                <a:t>链接</a:t>
              </a:r>
              <a:endParaRPr lang="zh-CN" altLang="en-US" b="1" dirty="0" smtClean="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6198668" y="1107884"/>
              <a:ext cx="4459929" cy="408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在专题中插入链接，直接获取网上相关资源</a:t>
              </a:r>
              <a:endParaRPr lang="zh-CN" altLang="en-US" sz="16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1326678" y="3190546"/>
            <a:ext cx="2214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富媒体的专题形式</a:t>
            </a:r>
            <a:endParaRPr lang="zh-CN" altLang="en-US" sz="2000" dirty="0">
              <a:solidFill>
                <a:srgbClr val="2C3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Oval 10"/>
          <p:cNvSpPr>
            <a:spLocks noChangeArrowheads="1"/>
          </p:cNvSpPr>
          <p:nvPr/>
        </p:nvSpPr>
        <p:spPr bwMode="auto">
          <a:xfrm>
            <a:off x="1289684" y="2239561"/>
            <a:ext cx="2233613" cy="2232025"/>
          </a:xfrm>
          <a:prstGeom prst="ellips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案例：大众创业万众创新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380099" y="3602474"/>
            <a:ext cx="5358219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887560" y="1309766"/>
            <a:ext cx="2886591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视频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073" y="831756"/>
            <a:ext cx="1880615" cy="3345311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118" y="831755"/>
            <a:ext cx="1880615" cy="3345312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652" y="2217998"/>
            <a:ext cx="1880615" cy="3345312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126" y="2195944"/>
            <a:ext cx="1885898" cy="3354709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012" y="3026685"/>
            <a:ext cx="1882077" cy="3347913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9" name="组合 18"/>
          <p:cNvGrpSpPr/>
          <p:nvPr/>
        </p:nvGrpSpPr>
        <p:grpSpPr>
          <a:xfrm>
            <a:off x="887560" y="2141242"/>
            <a:ext cx="2886591" cy="581791"/>
            <a:chOff x="1524044" y="2376565"/>
            <a:chExt cx="4007214" cy="581791"/>
          </a:xfrm>
        </p:grpSpPr>
        <p:sp>
          <p:nvSpPr>
            <p:cNvPr id="4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18"/>
          <p:cNvGrpSpPr/>
          <p:nvPr/>
        </p:nvGrpSpPr>
        <p:grpSpPr>
          <a:xfrm>
            <a:off x="887560" y="2972718"/>
            <a:ext cx="2886591" cy="581791"/>
            <a:chOff x="1524044" y="2376565"/>
            <a:chExt cx="4007214" cy="581791"/>
          </a:xfrm>
        </p:grpSpPr>
        <p:sp>
          <p:nvSpPr>
            <p:cNvPr id="48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报纸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18"/>
          <p:cNvGrpSpPr/>
          <p:nvPr/>
        </p:nvGrpSpPr>
        <p:grpSpPr>
          <a:xfrm>
            <a:off x="887560" y="3804194"/>
            <a:ext cx="2886591" cy="581791"/>
            <a:chOff x="1524044" y="2376565"/>
            <a:chExt cx="4007214" cy="581791"/>
          </a:xfrm>
        </p:grpSpPr>
        <p:sp>
          <p:nvSpPr>
            <p:cNvPr id="51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期刊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18"/>
          <p:cNvGrpSpPr/>
          <p:nvPr/>
        </p:nvGrpSpPr>
        <p:grpSpPr>
          <a:xfrm>
            <a:off x="887560" y="4635672"/>
            <a:ext cx="2886591" cy="581791"/>
            <a:chOff x="1524044" y="2376565"/>
            <a:chExt cx="4007214" cy="581791"/>
          </a:xfrm>
        </p:grpSpPr>
        <p:sp>
          <p:nvSpPr>
            <p:cNvPr id="54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55" name="矩形 54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链接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案例：大美神农架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227694" y="3602474"/>
            <a:ext cx="5358219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717231" y="1919365"/>
            <a:ext cx="3092769" cy="640080"/>
            <a:chOff x="1524044" y="2376565"/>
            <a:chExt cx="4007214" cy="640080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图片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Picture 2" descr="C:\Users\Administrator\Desktop\Screenshot_2016-12-14-23-18-45_com.chaoxing.mobil.pngScreenshot_2016-12-14-23-18-45_com.chaoxing.mobi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84766" y="1053478"/>
            <a:ext cx="2229819" cy="3963670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3" descr="C:\Users\Administrator\Desktop\Screenshot_2016-12-14-23-18-57_com.chaoxing.mobil.pngScreenshot_2016-12-14-23-18-57_com.chaoxing.mob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0590" y="1627192"/>
            <a:ext cx="2198754" cy="3908425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4" descr="C:\Users\Administrator\Desktop\Screenshot_2016-12-14-23-21-03_com.chaoxing.mobil.pngScreenshot_2016-12-14-23-21-03_com.chaoxing.mob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25032" y="2375259"/>
            <a:ext cx="2198754" cy="3908425"/>
          </a:xfrm>
          <a:prstGeom prst="rect">
            <a:avLst/>
          </a:prstGeom>
          <a:noFill/>
          <a:ln>
            <a:solidFill>
              <a:srgbClr val="2C3C5E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6" name="组合 18"/>
          <p:cNvGrpSpPr/>
          <p:nvPr/>
        </p:nvGrpSpPr>
        <p:grpSpPr>
          <a:xfrm>
            <a:off x="753089" y="3004095"/>
            <a:ext cx="2976229" cy="640080"/>
            <a:chOff x="1524044" y="2376565"/>
            <a:chExt cx="3882760" cy="640080"/>
          </a:xfrm>
        </p:grpSpPr>
        <p:sp>
          <p:nvSpPr>
            <p:cNvPr id="17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618498" y="2376565"/>
              <a:ext cx="3788306" cy="640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18"/>
          <p:cNvGrpSpPr/>
          <p:nvPr/>
        </p:nvGrpSpPr>
        <p:grpSpPr>
          <a:xfrm>
            <a:off x="744125" y="4106754"/>
            <a:ext cx="3012087" cy="581791"/>
            <a:chOff x="1524044" y="2376565"/>
            <a:chExt cx="4007214" cy="581791"/>
          </a:xfrm>
        </p:grpSpPr>
        <p:sp>
          <p:nvSpPr>
            <p:cNvPr id="25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742952" y="2376565"/>
              <a:ext cx="3788306" cy="5688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图书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优秀专题展示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365" y="691515"/>
            <a:ext cx="3213735" cy="571309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395652" y="3687537"/>
            <a:ext cx="3311649" cy="13687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  <p:cxnSp>
        <p:nvCxnSpPr>
          <p:cNvPr id="7174" name="直接连接符 14"/>
          <p:cNvCxnSpPr>
            <a:cxnSpLocks noChangeShapeType="1"/>
          </p:cNvCxnSpPr>
          <p:nvPr/>
        </p:nvCxnSpPr>
        <p:spPr bwMode="auto">
          <a:xfrm>
            <a:off x="398463" y="873125"/>
            <a:ext cx="1138555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945" y="664210"/>
            <a:ext cx="3232150" cy="5747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405" y="690880"/>
            <a:ext cx="3213100" cy="5713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895" y="690880"/>
            <a:ext cx="3246120" cy="577024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991562" y="1299839"/>
            <a:ext cx="1512199" cy="2898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5784654" y="892681"/>
            <a:ext cx="1512199" cy="28987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>
          <a:xfrm>
            <a:off x="307340" y="319405"/>
            <a:ext cx="7701915" cy="516255"/>
          </a:xfrm>
        </p:spPr>
        <p:txBody>
          <a:bodyPr/>
          <a:lstStyle/>
          <a:p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受欢迎的专题特点</a:t>
            </a:r>
            <a:endParaRPr 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67605" y="928370"/>
            <a:ext cx="3228340" cy="7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内容为王</a:t>
            </a:r>
            <a:endParaRPr lang="zh-CN" altLang="en-US" sz="32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131336" y="978650"/>
            <a:ext cx="554898" cy="594283"/>
            <a:chOff x="3357682" y="798321"/>
            <a:chExt cx="554898" cy="594283"/>
          </a:xfrm>
        </p:grpSpPr>
        <p:sp>
          <p:nvSpPr>
            <p:cNvPr id="33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500840" y="923164"/>
              <a:ext cx="349885" cy="42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31336" y="1817815"/>
            <a:ext cx="554898" cy="594283"/>
            <a:chOff x="3357682" y="798321"/>
            <a:chExt cx="554898" cy="594283"/>
          </a:xfrm>
        </p:grpSpPr>
        <p:sp>
          <p:nvSpPr>
            <p:cNvPr id="36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500840" y="923164"/>
              <a:ext cx="349885" cy="42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31336" y="2656980"/>
            <a:ext cx="554898" cy="594283"/>
            <a:chOff x="3357682" y="798321"/>
            <a:chExt cx="554898" cy="594283"/>
          </a:xfrm>
        </p:grpSpPr>
        <p:sp>
          <p:nvSpPr>
            <p:cNvPr id="39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500840" y="923164"/>
              <a:ext cx="349885" cy="42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3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31336" y="3496145"/>
            <a:ext cx="554898" cy="594283"/>
            <a:chOff x="3357682" y="798321"/>
            <a:chExt cx="554898" cy="594283"/>
          </a:xfrm>
        </p:grpSpPr>
        <p:sp>
          <p:nvSpPr>
            <p:cNvPr id="42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00840" y="923164"/>
              <a:ext cx="349885" cy="42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4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1336" y="4335310"/>
            <a:ext cx="554898" cy="594283"/>
            <a:chOff x="3357682" y="798321"/>
            <a:chExt cx="554898" cy="594283"/>
          </a:xfrm>
        </p:grpSpPr>
        <p:sp>
          <p:nvSpPr>
            <p:cNvPr id="45" name="Freeform 10428"/>
            <p:cNvSpPr>
              <a:spLocks noEditPoints="1"/>
            </p:cNvSpPr>
            <p:nvPr/>
          </p:nvSpPr>
          <p:spPr bwMode="auto">
            <a:xfrm rot="16200000">
              <a:off x="3337989" y="818013"/>
              <a:ext cx="594283" cy="554898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500840" y="923164"/>
              <a:ext cx="349885" cy="4279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5</a:t>
              </a:r>
              <a:endParaRPr lang="en-US" altLang="zh-CN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4967605" y="1769110"/>
            <a:ext cx="3228340" cy="7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持续更新</a:t>
            </a:r>
            <a:endParaRPr lang="zh-CN" altLang="en-US" sz="32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967605" y="2609850"/>
            <a:ext cx="4015740" cy="7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双向互动</a:t>
            </a:r>
            <a:endParaRPr lang="zh-CN" altLang="en-US" sz="32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67605" y="3450590"/>
            <a:ext cx="3481705" cy="7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多方宣传</a:t>
            </a:r>
            <a:endParaRPr lang="zh-CN" altLang="en-US" sz="32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967605" y="4291965"/>
            <a:ext cx="4982845" cy="7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组织活动</a:t>
            </a:r>
            <a:endParaRPr lang="zh-CN" altLang="en-US" sz="32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591232" y="3594412"/>
            <a:ext cx="8978155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812965" y="2215026"/>
            <a:ext cx="5800090" cy="11887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sz="3600" dirty="0" smtClean="0">
                <a:solidFill>
                  <a:srgbClr val="2C3C5E"/>
                </a:solidFill>
              </a:rPr>
              <a:t>怎样在云舟首页展示专题？</a:t>
            </a:r>
            <a:endParaRPr sz="3600" dirty="0" smtClean="0">
              <a:solidFill>
                <a:srgbClr val="2C3C5E"/>
              </a:solidFill>
            </a:endParaRPr>
          </a:p>
          <a:p>
            <a:pPr algn="l"/>
            <a:r>
              <a:rPr sz="3600" dirty="0" smtClean="0">
                <a:solidFill>
                  <a:srgbClr val="2C3C5E"/>
                </a:solidFill>
              </a:rPr>
              <a:t>——本校专题推广展示策略</a:t>
            </a:r>
            <a:endParaRPr sz="3600" dirty="0" smtClean="0">
              <a:solidFill>
                <a:srgbClr val="2C3C5E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" y="1914525"/>
            <a:ext cx="2520315" cy="448500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8819515" y="1896745"/>
            <a:ext cx="2536190" cy="4460875"/>
            <a:chOff x="2965867" y="1192134"/>
            <a:chExt cx="2087265" cy="3710693"/>
          </a:xfrm>
        </p:grpSpPr>
        <p:pic>
          <p:nvPicPr>
            <p:cNvPr id="101380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65867" y="1192134"/>
              <a:ext cx="2087265" cy="37106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/>
          </p:nvSpPr>
          <p:spPr>
            <a:xfrm>
              <a:off x="3311860" y="1364838"/>
              <a:ext cx="1395155" cy="180020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065" strike="noStrike" noProof="1">
                  <a:solidFill>
                    <a:srgbClr val="E7E6E6">
                      <a:lumMod val="50000"/>
                    </a:srgbClr>
                  </a:solidFill>
                </a:rPr>
                <a:t>吉林大学</a:t>
              </a:r>
              <a:r>
                <a:rPr lang="en-US" altLang="zh-CN" sz="1065" strike="noStrike" noProof="1">
                  <a:solidFill>
                    <a:srgbClr val="E7E6E6">
                      <a:lumMod val="50000"/>
                    </a:srgbClr>
                  </a:solidFill>
                </a:rPr>
                <a:t>——</a:t>
              </a:r>
              <a:r>
                <a:rPr lang="zh-CN" altLang="en-US" sz="1065" strike="noStrike" noProof="1">
                  <a:solidFill>
                    <a:srgbClr val="E7E6E6">
                      <a:lumMod val="50000"/>
                    </a:srgbClr>
                  </a:solidFill>
                </a:rPr>
                <a:t>本馆特色</a:t>
              </a:r>
              <a:endParaRPr lang="zh-CN" altLang="en-US" sz="1065" strike="noStrike" noProof="1">
                <a:solidFill>
                  <a:srgbClr val="E7E6E6">
                    <a:lumMod val="50000"/>
                  </a:srgbClr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395" y="1896745"/>
            <a:ext cx="2520315" cy="4479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57675" y="187960"/>
            <a:ext cx="7224395" cy="1160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defTabSz="914400">
              <a:lnSpc>
                <a:spcPct val="130000"/>
              </a:lnSpc>
            </a:pPr>
            <a:r>
              <a:rPr lang="zh-CN" altLang="en-US" dirty="0">
                <a:solidFill>
                  <a:srgbClr val="3D3F4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图书馆馆员对这些专题进行筛选、分类、管理、推荐</a:t>
            </a:r>
            <a:r>
              <a:rPr lang="en-US" altLang="zh-CN" dirty="0">
                <a:solidFill>
                  <a:srgbClr val="3D3F4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 </a:t>
            </a:r>
            <a:r>
              <a:rPr lang="zh-CN" altLang="en-US" dirty="0">
                <a:solidFill>
                  <a:srgbClr val="3D3F4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将优秀的同一领域的专题构建在一起，形成域，推荐给读者</a:t>
            </a:r>
            <a:r>
              <a:rPr lang="en-US" altLang="zh-CN" dirty="0">
                <a:solidFill>
                  <a:srgbClr val="3D3F4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, </a:t>
            </a:r>
            <a:r>
              <a:rPr lang="zh-CN" altLang="en-US" dirty="0">
                <a:solidFill>
                  <a:srgbClr val="3D3F4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体现图书馆的服务。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3735" y="1896745"/>
            <a:ext cx="2539365" cy="4515485"/>
          </a:xfrm>
          <a:prstGeom prst="rect">
            <a:avLst/>
          </a:prstGeom>
        </p:spPr>
      </p:pic>
      <p:grpSp>
        <p:nvGrpSpPr>
          <p:cNvPr id="23" name="组 11"/>
          <p:cNvGrpSpPr/>
          <p:nvPr/>
        </p:nvGrpSpPr>
        <p:grpSpPr>
          <a:xfrm>
            <a:off x="707390" y="1200150"/>
            <a:ext cx="1638935" cy="632690"/>
            <a:chOff x="-6275127" y="12024"/>
            <a:chExt cx="1769477" cy="174690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234"/>
            <p:cNvSpPr/>
            <p:nvPr/>
          </p:nvSpPr>
          <p:spPr bwMode="auto">
            <a:xfrm>
              <a:off x="-6135291" y="209026"/>
              <a:ext cx="1629542" cy="1549903"/>
            </a:xfrm>
            <a:custGeom>
              <a:avLst/>
              <a:gdLst>
                <a:gd name="T0" fmla="*/ 420 w 471"/>
                <a:gd name="T1" fmla="*/ 0 h 596"/>
                <a:gd name="T2" fmla="*/ 51 w 471"/>
                <a:gd name="T3" fmla="*/ 0 h 596"/>
                <a:gd name="T4" fmla="*/ 0 w 471"/>
                <a:gd name="T5" fmla="*/ 50 h 596"/>
                <a:gd name="T6" fmla="*/ 0 w 471"/>
                <a:gd name="T7" fmla="*/ 420 h 596"/>
                <a:gd name="T8" fmla="*/ 51 w 471"/>
                <a:gd name="T9" fmla="*/ 470 h 596"/>
                <a:gd name="T10" fmla="*/ 181 w 471"/>
                <a:gd name="T11" fmla="*/ 470 h 596"/>
                <a:gd name="T12" fmla="*/ 236 w 471"/>
                <a:gd name="T13" fmla="*/ 596 h 596"/>
                <a:gd name="T14" fmla="*/ 291 w 471"/>
                <a:gd name="T15" fmla="*/ 470 h 596"/>
                <a:gd name="T16" fmla="*/ 420 w 471"/>
                <a:gd name="T17" fmla="*/ 470 h 596"/>
                <a:gd name="T18" fmla="*/ 471 w 471"/>
                <a:gd name="T19" fmla="*/ 420 h 596"/>
                <a:gd name="T20" fmla="*/ 471 w 471"/>
                <a:gd name="T21" fmla="*/ 50 h 596"/>
                <a:gd name="T22" fmla="*/ 420 w 471"/>
                <a:gd name="T2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596">
                  <a:moveTo>
                    <a:pt x="420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48"/>
                    <a:pt x="23" y="470"/>
                    <a:pt x="51" y="470"/>
                  </a:cubicBezTo>
                  <a:cubicBezTo>
                    <a:pt x="181" y="470"/>
                    <a:pt x="181" y="470"/>
                    <a:pt x="181" y="470"/>
                  </a:cubicBezTo>
                  <a:cubicBezTo>
                    <a:pt x="236" y="596"/>
                    <a:pt x="236" y="596"/>
                    <a:pt x="236" y="596"/>
                  </a:cubicBezTo>
                  <a:cubicBezTo>
                    <a:pt x="291" y="470"/>
                    <a:pt x="291" y="470"/>
                    <a:pt x="291" y="470"/>
                  </a:cubicBezTo>
                  <a:cubicBezTo>
                    <a:pt x="420" y="470"/>
                    <a:pt x="420" y="470"/>
                    <a:pt x="420" y="470"/>
                  </a:cubicBezTo>
                  <a:cubicBezTo>
                    <a:pt x="448" y="470"/>
                    <a:pt x="471" y="448"/>
                    <a:pt x="471" y="420"/>
                  </a:cubicBezTo>
                  <a:cubicBezTo>
                    <a:pt x="471" y="50"/>
                    <a:pt x="471" y="50"/>
                    <a:pt x="471" y="50"/>
                  </a:cubicBezTo>
                  <a:cubicBezTo>
                    <a:pt x="471" y="23"/>
                    <a:pt x="448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25" name="文本框 8"/>
            <p:cNvSpPr txBox="1"/>
            <p:nvPr/>
          </p:nvSpPr>
          <p:spPr>
            <a:xfrm>
              <a:off x="-6275127" y="12024"/>
              <a:ext cx="1769477" cy="14534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域推荐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0" name="组 11"/>
          <p:cNvGrpSpPr/>
          <p:nvPr/>
        </p:nvGrpSpPr>
        <p:grpSpPr>
          <a:xfrm>
            <a:off x="3663950" y="1200150"/>
            <a:ext cx="1731010" cy="632690"/>
            <a:chOff x="-6275127" y="12024"/>
            <a:chExt cx="1868886" cy="174690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Freeform 234"/>
            <p:cNvSpPr/>
            <p:nvPr/>
          </p:nvSpPr>
          <p:spPr bwMode="auto">
            <a:xfrm>
              <a:off x="-6135291" y="209026"/>
              <a:ext cx="1629542" cy="1549903"/>
            </a:xfrm>
            <a:custGeom>
              <a:avLst/>
              <a:gdLst>
                <a:gd name="T0" fmla="*/ 420 w 471"/>
                <a:gd name="T1" fmla="*/ 0 h 596"/>
                <a:gd name="T2" fmla="*/ 51 w 471"/>
                <a:gd name="T3" fmla="*/ 0 h 596"/>
                <a:gd name="T4" fmla="*/ 0 w 471"/>
                <a:gd name="T5" fmla="*/ 50 h 596"/>
                <a:gd name="T6" fmla="*/ 0 w 471"/>
                <a:gd name="T7" fmla="*/ 420 h 596"/>
                <a:gd name="T8" fmla="*/ 51 w 471"/>
                <a:gd name="T9" fmla="*/ 470 h 596"/>
                <a:gd name="T10" fmla="*/ 181 w 471"/>
                <a:gd name="T11" fmla="*/ 470 h 596"/>
                <a:gd name="T12" fmla="*/ 236 w 471"/>
                <a:gd name="T13" fmla="*/ 596 h 596"/>
                <a:gd name="T14" fmla="*/ 291 w 471"/>
                <a:gd name="T15" fmla="*/ 470 h 596"/>
                <a:gd name="T16" fmla="*/ 420 w 471"/>
                <a:gd name="T17" fmla="*/ 470 h 596"/>
                <a:gd name="T18" fmla="*/ 471 w 471"/>
                <a:gd name="T19" fmla="*/ 420 h 596"/>
                <a:gd name="T20" fmla="*/ 471 w 471"/>
                <a:gd name="T21" fmla="*/ 50 h 596"/>
                <a:gd name="T22" fmla="*/ 420 w 471"/>
                <a:gd name="T2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596">
                  <a:moveTo>
                    <a:pt x="420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48"/>
                    <a:pt x="23" y="470"/>
                    <a:pt x="51" y="470"/>
                  </a:cubicBezTo>
                  <a:cubicBezTo>
                    <a:pt x="181" y="470"/>
                    <a:pt x="181" y="470"/>
                    <a:pt x="181" y="470"/>
                  </a:cubicBezTo>
                  <a:cubicBezTo>
                    <a:pt x="236" y="596"/>
                    <a:pt x="236" y="596"/>
                    <a:pt x="236" y="596"/>
                  </a:cubicBezTo>
                  <a:cubicBezTo>
                    <a:pt x="291" y="470"/>
                    <a:pt x="291" y="470"/>
                    <a:pt x="291" y="470"/>
                  </a:cubicBezTo>
                  <a:cubicBezTo>
                    <a:pt x="420" y="470"/>
                    <a:pt x="420" y="470"/>
                    <a:pt x="420" y="470"/>
                  </a:cubicBezTo>
                  <a:cubicBezTo>
                    <a:pt x="448" y="470"/>
                    <a:pt x="471" y="448"/>
                    <a:pt x="471" y="420"/>
                  </a:cubicBezTo>
                  <a:cubicBezTo>
                    <a:pt x="471" y="50"/>
                    <a:pt x="471" y="50"/>
                    <a:pt x="471" y="50"/>
                  </a:cubicBezTo>
                  <a:cubicBezTo>
                    <a:pt x="471" y="23"/>
                    <a:pt x="448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2" name="文本框 8"/>
            <p:cNvSpPr txBox="1"/>
            <p:nvPr/>
          </p:nvSpPr>
          <p:spPr>
            <a:xfrm>
              <a:off x="-6275127" y="12024"/>
              <a:ext cx="1868886" cy="14534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新生入馆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4" name="组 11"/>
          <p:cNvGrpSpPr/>
          <p:nvPr/>
        </p:nvGrpSpPr>
        <p:grpSpPr>
          <a:xfrm>
            <a:off x="6049645" y="1200150"/>
            <a:ext cx="2562860" cy="632460"/>
            <a:chOff x="-6416387" y="12024"/>
            <a:chExt cx="2244583" cy="174690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234"/>
            <p:cNvSpPr/>
            <p:nvPr/>
          </p:nvSpPr>
          <p:spPr bwMode="auto">
            <a:xfrm>
              <a:off x="-6135291" y="209026"/>
              <a:ext cx="1629542" cy="1549903"/>
            </a:xfrm>
            <a:custGeom>
              <a:avLst/>
              <a:gdLst>
                <a:gd name="T0" fmla="*/ 420 w 471"/>
                <a:gd name="T1" fmla="*/ 0 h 596"/>
                <a:gd name="T2" fmla="*/ 51 w 471"/>
                <a:gd name="T3" fmla="*/ 0 h 596"/>
                <a:gd name="T4" fmla="*/ 0 w 471"/>
                <a:gd name="T5" fmla="*/ 50 h 596"/>
                <a:gd name="T6" fmla="*/ 0 w 471"/>
                <a:gd name="T7" fmla="*/ 420 h 596"/>
                <a:gd name="T8" fmla="*/ 51 w 471"/>
                <a:gd name="T9" fmla="*/ 470 h 596"/>
                <a:gd name="T10" fmla="*/ 181 w 471"/>
                <a:gd name="T11" fmla="*/ 470 h 596"/>
                <a:gd name="T12" fmla="*/ 236 w 471"/>
                <a:gd name="T13" fmla="*/ 596 h 596"/>
                <a:gd name="T14" fmla="*/ 291 w 471"/>
                <a:gd name="T15" fmla="*/ 470 h 596"/>
                <a:gd name="T16" fmla="*/ 420 w 471"/>
                <a:gd name="T17" fmla="*/ 470 h 596"/>
                <a:gd name="T18" fmla="*/ 471 w 471"/>
                <a:gd name="T19" fmla="*/ 420 h 596"/>
                <a:gd name="T20" fmla="*/ 471 w 471"/>
                <a:gd name="T21" fmla="*/ 50 h 596"/>
                <a:gd name="T22" fmla="*/ 420 w 471"/>
                <a:gd name="T2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596">
                  <a:moveTo>
                    <a:pt x="420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48"/>
                    <a:pt x="23" y="470"/>
                    <a:pt x="51" y="470"/>
                  </a:cubicBezTo>
                  <a:cubicBezTo>
                    <a:pt x="181" y="470"/>
                    <a:pt x="181" y="470"/>
                    <a:pt x="181" y="470"/>
                  </a:cubicBezTo>
                  <a:cubicBezTo>
                    <a:pt x="236" y="596"/>
                    <a:pt x="236" y="596"/>
                    <a:pt x="236" y="596"/>
                  </a:cubicBezTo>
                  <a:cubicBezTo>
                    <a:pt x="291" y="470"/>
                    <a:pt x="291" y="470"/>
                    <a:pt x="291" y="470"/>
                  </a:cubicBezTo>
                  <a:cubicBezTo>
                    <a:pt x="420" y="470"/>
                    <a:pt x="420" y="470"/>
                    <a:pt x="420" y="470"/>
                  </a:cubicBezTo>
                  <a:cubicBezTo>
                    <a:pt x="448" y="470"/>
                    <a:pt x="471" y="448"/>
                    <a:pt x="471" y="420"/>
                  </a:cubicBezTo>
                  <a:cubicBezTo>
                    <a:pt x="471" y="50"/>
                    <a:pt x="471" y="50"/>
                    <a:pt x="471" y="50"/>
                  </a:cubicBezTo>
                  <a:cubicBezTo>
                    <a:pt x="471" y="23"/>
                    <a:pt x="448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>
              <a:off x="-6416387" y="12024"/>
              <a:ext cx="2244583" cy="14540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数据库培训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7" name="组 11"/>
          <p:cNvGrpSpPr/>
          <p:nvPr/>
        </p:nvGrpSpPr>
        <p:grpSpPr>
          <a:xfrm>
            <a:off x="8792845" y="1200150"/>
            <a:ext cx="2562860" cy="632460"/>
            <a:chOff x="-6416387" y="12024"/>
            <a:chExt cx="2244583" cy="1746905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234"/>
            <p:cNvSpPr/>
            <p:nvPr/>
          </p:nvSpPr>
          <p:spPr bwMode="auto">
            <a:xfrm>
              <a:off x="-6135291" y="209026"/>
              <a:ext cx="1629542" cy="1549903"/>
            </a:xfrm>
            <a:custGeom>
              <a:avLst/>
              <a:gdLst>
                <a:gd name="T0" fmla="*/ 420 w 471"/>
                <a:gd name="T1" fmla="*/ 0 h 596"/>
                <a:gd name="T2" fmla="*/ 51 w 471"/>
                <a:gd name="T3" fmla="*/ 0 h 596"/>
                <a:gd name="T4" fmla="*/ 0 w 471"/>
                <a:gd name="T5" fmla="*/ 50 h 596"/>
                <a:gd name="T6" fmla="*/ 0 w 471"/>
                <a:gd name="T7" fmla="*/ 420 h 596"/>
                <a:gd name="T8" fmla="*/ 51 w 471"/>
                <a:gd name="T9" fmla="*/ 470 h 596"/>
                <a:gd name="T10" fmla="*/ 181 w 471"/>
                <a:gd name="T11" fmla="*/ 470 h 596"/>
                <a:gd name="T12" fmla="*/ 236 w 471"/>
                <a:gd name="T13" fmla="*/ 596 h 596"/>
                <a:gd name="T14" fmla="*/ 291 w 471"/>
                <a:gd name="T15" fmla="*/ 470 h 596"/>
                <a:gd name="T16" fmla="*/ 420 w 471"/>
                <a:gd name="T17" fmla="*/ 470 h 596"/>
                <a:gd name="T18" fmla="*/ 471 w 471"/>
                <a:gd name="T19" fmla="*/ 420 h 596"/>
                <a:gd name="T20" fmla="*/ 471 w 471"/>
                <a:gd name="T21" fmla="*/ 50 h 596"/>
                <a:gd name="T22" fmla="*/ 420 w 471"/>
                <a:gd name="T23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1" h="596">
                  <a:moveTo>
                    <a:pt x="420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448"/>
                    <a:pt x="23" y="470"/>
                    <a:pt x="51" y="470"/>
                  </a:cubicBezTo>
                  <a:cubicBezTo>
                    <a:pt x="181" y="470"/>
                    <a:pt x="181" y="470"/>
                    <a:pt x="181" y="470"/>
                  </a:cubicBezTo>
                  <a:cubicBezTo>
                    <a:pt x="236" y="596"/>
                    <a:pt x="236" y="596"/>
                    <a:pt x="236" y="596"/>
                  </a:cubicBezTo>
                  <a:cubicBezTo>
                    <a:pt x="291" y="470"/>
                    <a:pt x="291" y="470"/>
                    <a:pt x="291" y="470"/>
                  </a:cubicBezTo>
                  <a:cubicBezTo>
                    <a:pt x="420" y="470"/>
                    <a:pt x="420" y="470"/>
                    <a:pt x="420" y="470"/>
                  </a:cubicBezTo>
                  <a:cubicBezTo>
                    <a:pt x="448" y="470"/>
                    <a:pt x="471" y="448"/>
                    <a:pt x="471" y="420"/>
                  </a:cubicBezTo>
                  <a:cubicBezTo>
                    <a:pt x="471" y="50"/>
                    <a:pt x="471" y="50"/>
                    <a:pt x="471" y="50"/>
                  </a:cubicBezTo>
                  <a:cubicBezTo>
                    <a:pt x="471" y="23"/>
                    <a:pt x="448" y="0"/>
                    <a:pt x="4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-6416387" y="12024"/>
              <a:ext cx="2244583" cy="14540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665" b="1" noProof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本馆特色</a:t>
              </a:r>
              <a:endParaRPr lang="zh-CN" altLang="en-US" sz="2665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0325" y="744855"/>
            <a:ext cx="6997700" cy="4909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60" y="744855"/>
            <a:ext cx="6316980" cy="4863465"/>
          </a:xfrm>
          <a:prstGeom prst="rect">
            <a:avLst/>
          </a:prstGeom>
        </p:spPr>
      </p:pic>
      <p:pic>
        <p:nvPicPr>
          <p:cNvPr id="9" name="图片 8" descr="Screenshot_2016-12-14-21-40-33_com.chaoxing.mobi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9385" y="201295"/>
            <a:ext cx="3527425" cy="62750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99"/>
          <p:cNvSpPr txBox="1"/>
          <p:nvPr/>
        </p:nvSpPr>
        <p:spPr>
          <a:xfrm>
            <a:off x="3653474" y="2024642"/>
            <a:ext cx="5008880" cy="131064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8000" spc="1500" dirty="0" smtClean="0">
                <a:solidFill>
                  <a:srgbClr val="3D507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  <a:endParaRPr lang="zh-CN" altLang="en-US" sz="8000" spc="1500" dirty="0">
              <a:solidFill>
                <a:srgbClr val="3D507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841911" y="1378713"/>
            <a:ext cx="5980225" cy="749300"/>
            <a:chOff x="2287543" y="2677875"/>
            <a:chExt cx="5980225" cy="749300"/>
          </a:xfrm>
        </p:grpSpPr>
        <p:sp>
          <p:nvSpPr>
            <p:cNvPr id="23" name="矩形 22"/>
            <p:cNvSpPr/>
            <p:nvPr/>
          </p:nvSpPr>
          <p:spPr>
            <a:xfrm>
              <a:off x="2598488" y="2677875"/>
              <a:ext cx="5669280" cy="749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571500" marR="0" lvl="0" indent="-571500" defTabSz="91440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哪些专题可以做？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专题</a:t>
              </a:r>
              <a:r>
                <a:rPr kumimoji="0" 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的选题和分类</a:t>
              </a:r>
              <a:endParaRPr kumimoji="0" 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C3C5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Freeform 10428"/>
            <p:cNvSpPr>
              <a:spLocks noEditPoints="1"/>
            </p:cNvSpPr>
            <p:nvPr/>
          </p:nvSpPr>
          <p:spPr bwMode="auto">
            <a:xfrm>
              <a:off x="2287543" y="2905963"/>
              <a:ext cx="314455" cy="293615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41911" y="2348021"/>
            <a:ext cx="6612975" cy="749300"/>
            <a:chOff x="2287543" y="3670702"/>
            <a:chExt cx="6612975" cy="749300"/>
          </a:xfrm>
        </p:grpSpPr>
        <p:sp>
          <p:nvSpPr>
            <p:cNvPr id="24" name="矩形 23"/>
            <p:cNvSpPr/>
            <p:nvPr/>
          </p:nvSpPr>
          <p:spPr>
            <a:xfrm>
              <a:off x="2621638" y="3670702"/>
              <a:ext cx="6278880" cy="749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571500" marR="0" lvl="0" indent="-571500" defTabSz="91440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如何具体的制作专题？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专题制作大致流程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C3C5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Freeform 10428"/>
            <p:cNvSpPr>
              <a:spLocks noEditPoints="1"/>
            </p:cNvSpPr>
            <p:nvPr/>
          </p:nvSpPr>
          <p:spPr bwMode="auto">
            <a:xfrm>
              <a:off x="2287543" y="3907769"/>
              <a:ext cx="314455" cy="293615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41911" y="3317329"/>
            <a:ext cx="6633135" cy="749300"/>
            <a:chOff x="2287543" y="4698042"/>
            <a:chExt cx="6633135" cy="749300"/>
          </a:xfrm>
        </p:grpSpPr>
        <p:sp>
          <p:nvSpPr>
            <p:cNvPr id="25" name="矩形 24"/>
            <p:cNvSpPr/>
            <p:nvPr/>
          </p:nvSpPr>
          <p:spPr>
            <a:xfrm>
              <a:off x="2641798" y="4698042"/>
              <a:ext cx="6278880" cy="749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571500" marR="0" lvl="0" indent="-571500" defTabSz="91440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怎样的专题吸引人？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评判好的专题的标准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C3C5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Freeform 10428"/>
            <p:cNvSpPr>
              <a:spLocks noEditPoints="1"/>
            </p:cNvSpPr>
            <p:nvPr/>
          </p:nvSpPr>
          <p:spPr bwMode="auto">
            <a:xfrm>
              <a:off x="2287543" y="4909575"/>
              <a:ext cx="314455" cy="293615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41750" y="4286885"/>
            <a:ext cx="7978775" cy="749300"/>
            <a:chOff x="2287543" y="5701911"/>
            <a:chExt cx="7818482" cy="749300"/>
          </a:xfrm>
        </p:grpSpPr>
        <p:sp>
          <p:nvSpPr>
            <p:cNvPr id="26" name="矩形 25"/>
            <p:cNvSpPr/>
            <p:nvPr/>
          </p:nvSpPr>
          <p:spPr>
            <a:xfrm>
              <a:off x="2608013" y="5701911"/>
              <a:ext cx="7498012" cy="749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marR="0" lvl="0" indent="-571500" defTabSz="914400" eaLnBrk="1" fontAlgn="auto" latinLnBrk="0" hangingPunct="1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怎样在云舟首页展示专题？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2C3C5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本馆专题资源展示策略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2C3C5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Freeform 10428"/>
            <p:cNvSpPr>
              <a:spLocks noEditPoints="1"/>
            </p:cNvSpPr>
            <p:nvPr/>
          </p:nvSpPr>
          <p:spPr bwMode="auto">
            <a:xfrm>
              <a:off x="2287543" y="5911381"/>
              <a:ext cx="314455" cy="293615"/>
            </a:xfrm>
            <a:custGeom>
              <a:avLst/>
              <a:gdLst>
                <a:gd name="T0" fmla="*/ 107 w 165"/>
                <a:gd name="T1" fmla="*/ 12 h 154"/>
                <a:gd name="T2" fmla="*/ 87 w 165"/>
                <a:gd name="T3" fmla="*/ 0 h 154"/>
                <a:gd name="T4" fmla="*/ 89 w 165"/>
                <a:gd name="T5" fmla="*/ 15 h 154"/>
                <a:gd name="T6" fmla="*/ 89 w 165"/>
                <a:gd name="T7" fmla="*/ 15 h 154"/>
                <a:gd name="T8" fmla="*/ 17 w 165"/>
                <a:gd name="T9" fmla="*/ 46 h 154"/>
                <a:gd name="T10" fmla="*/ 12 w 165"/>
                <a:gd name="T11" fmla="*/ 48 h 154"/>
                <a:gd name="T12" fmla="*/ 7 w 165"/>
                <a:gd name="T13" fmla="*/ 45 h 154"/>
                <a:gd name="T14" fmla="*/ 12 w 165"/>
                <a:gd name="T15" fmla="*/ 48 h 154"/>
                <a:gd name="T16" fmla="*/ 150 w 165"/>
                <a:gd name="T17" fmla="*/ 45 h 154"/>
                <a:gd name="T18" fmla="*/ 152 w 165"/>
                <a:gd name="T19" fmla="*/ 82 h 154"/>
                <a:gd name="T20" fmla="*/ 149 w 165"/>
                <a:gd name="T21" fmla="*/ 87 h 154"/>
                <a:gd name="T22" fmla="*/ 132 w 165"/>
                <a:gd name="T23" fmla="*/ 131 h 154"/>
                <a:gd name="T24" fmla="*/ 145 w 165"/>
                <a:gd name="T25" fmla="*/ 100 h 154"/>
                <a:gd name="T26" fmla="*/ 146 w 165"/>
                <a:gd name="T27" fmla="*/ 73 h 154"/>
                <a:gd name="T28" fmla="*/ 113 w 165"/>
                <a:gd name="T29" fmla="*/ 18 h 154"/>
                <a:gd name="T30" fmla="*/ 97 w 165"/>
                <a:gd name="T31" fmla="*/ 17 h 154"/>
                <a:gd name="T32" fmla="*/ 98 w 165"/>
                <a:gd name="T33" fmla="*/ 22 h 154"/>
                <a:gd name="T34" fmla="*/ 69 w 165"/>
                <a:gd name="T35" fmla="*/ 21 h 154"/>
                <a:gd name="T36" fmla="*/ 31 w 165"/>
                <a:gd name="T37" fmla="*/ 27 h 154"/>
                <a:gd name="T38" fmla="*/ 23 w 165"/>
                <a:gd name="T39" fmla="*/ 40 h 154"/>
                <a:gd name="T40" fmla="*/ 15 w 165"/>
                <a:gd name="T41" fmla="*/ 65 h 154"/>
                <a:gd name="T42" fmla="*/ 14 w 165"/>
                <a:gd name="T43" fmla="*/ 63 h 154"/>
                <a:gd name="T44" fmla="*/ 13 w 165"/>
                <a:gd name="T45" fmla="*/ 96 h 154"/>
                <a:gd name="T46" fmla="*/ 12 w 165"/>
                <a:gd name="T47" fmla="*/ 112 h 154"/>
                <a:gd name="T48" fmla="*/ 87 w 165"/>
                <a:gd name="T49" fmla="*/ 151 h 154"/>
                <a:gd name="T50" fmla="*/ 117 w 165"/>
                <a:gd name="T51" fmla="*/ 144 h 154"/>
                <a:gd name="T52" fmla="*/ 132 w 165"/>
                <a:gd name="T53" fmla="*/ 131 h 154"/>
                <a:gd name="T54" fmla="*/ 35 w 165"/>
                <a:gd name="T55" fmla="*/ 29 h 154"/>
                <a:gd name="T56" fmla="*/ 31 w 165"/>
                <a:gd name="T57" fmla="*/ 37 h 154"/>
                <a:gd name="T58" fmla="*/ 84 w 165"/>
                <a:gd name="T59" fmla="*/ 30 h 154"/>
                <a:gd name="T60" fmla="*/ 101 w 165"/>
                <a:gd name="T61" fmla="*/ 34 h 154"/>
                <a:gd name="T62" fmla="*/ 101 w 165"/>
                <a:gd name="T63" fmla="*/ 34 h 154"/>
                <a:gd name="T64" fmla="*/ 102 w 165"/>
                <a:gd name="T65" fmla="*/ 43 h 154"/>
                <a:gd name="T66" fmla="*/ 110 w 165"/>
                <a:gd name="T67" fmla="*/ 32 h 154"/>
                <a:gd name="T68" fmla="*/ 110 w 165"/>
                <a:gd name="T69" fmla="*/ 32 h 154"/>
                <a:gd name="T70" fmla="*/ 162 w 165"/>
                <a:gd name="T71" fmla="*/ 86 h 154"/>
                <a:gd name="T72" fmla="*/ 158 w 165"/>
                <a:gd name="T73" fmla="*/ 100 h 154"/>
                <a:gd name="T74" fmla="*/ 158 w 165"/>
                <a:gd name="T75" fmla="*/ 100 h 154"/>
                <a:gd name="T76" fmla="*/ 149 w 165"/>
                <a:gd name="T77" fmla="*/ 115 h 154"/>
                <a:gd name="T78" fmla="*/ 141 w 165"/>
                <a:gd name="T79" fmla="*/ 12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5" h="154">
                  <a:moveTo>
                    <a:pt x="92" y="6"/>
                  </a:moveTo>
                  <a:cubicBezTo>
                    <a:pt x="99" y="6"/>
                    <a:pt x="101" y="11"/>
                    <a:pt x="107" y="12"/>
                  </a:cubicBezTo>
                  <a:cubicBezTo>
                    <a:pt x="106" y="10"/>
                    <a:pt x="108" y="10"/>
                    <a:pt x="108" y="9"/>
                  </a:cubicBezTo>
                  <a:cubicBezTo>
                    <a:pt x="99" y="8"/>
                    <a:pt x="96" y="1"/>
                    <a:pt x="87" y="0"/>
                  </a:cubicBezTo>
                  <a:cubicBezTo>
                    <a:pt x="87" y="4"/>
                    <a:pt x="93" y="2"/>
                    <a:pt x="92" y="6"/>
                  </a:cubicBezTo>
                  <a:close/>
                  <a:moveTo>
                    <a:pt x="89" y="15"/>
                  </a:moveTo>
                  <a:cubicBezTo>
                    <a:pt x="92" y="15"/>
                    <a:pt x="95" y="20"/>
                    <a:pt x="97" y="17"/>
                  </a:cubicBezTo>
                  <a:cubicBezTo>
                    <a:pt x="94" y="16"/>
                    <a:pt x="91" y="13"/>
                    <a:pt x="89" y="15"/>
                  </a:cubicBezTo>
                  <a:close/>
                  <a:moveTo>
                    <a:pt x="20" y="32"/>
                  </a:moveTo>
                  <a:cubicBezTo>
                    <a:pt x="19" y="36"/>
                    <a:pt x="14" y="43"/>
                    <a:pt x="17" y="46"/>
                  </a:cubicBezTo>
                  <a:cubicBezTo>
                    <a:pt x="19" y="43"/>
                    <a:pt x="21" y="36"/>
                    <a:pt x="20" y="32"/>
                  </a:cubicBezTo>
                  <a:close/>
                  <a:moveTo>
                    <a:pt x="12" y="48"/>
                  </a:moveTo>
                  <a:cubicBezTo>
                    <a:pt x="11" y="48"/>
                    <a:pt x="11" y="47"/>
                    <a:pt x="11" y="45"/>
                  </a:cubicBezTo>
                  <a:cubicBezTo>
                    <a:pt x="9" y="43"/>
                    <a:pt x="10" y="45"/>
                    <a:pt x="7" y="45"/>
                  </a:cubicBezTo>
                  <a:cubicBezTo>
                    <a:pt x="7" y="43"/>
                    <a:pt x="7" y="41"/>
                    <a:pt x="6" y="40"/>
                  </a:cubicBezTo>
                  <a:cubicBezTo>
                    <a:pt x="0" y="45"/>
                    <a:pt x="8" y="54"/>
                    <a:pt x="12" y="48"/>
                  </a:cubicBezTo>
                  <a:close/>
                  <a:moveTo>
                    <a:pt x="151" y="52"/>
                  </a:moveTo>
                  <a:cubicBezTo>
                    <a:pt x="152" y="51"/>
                    <a:pt x="151" y="47"/>
                    <a:pt x="150" y="45"/>
                  </a:cubicBezTo>
                  <a:cubicBezTo>
                    <a:pt x="151" y="48"/>
                    <a:pt x="148" y="50"/>
                    <a:pt x="151" y="52"/>
                  </a:cubicBezTo>
                  <a:close/>
                  <a:moveTo>
                    <a:pt x="152" y="82"/>
                  </a:moveTo>
                  <a:cubicBezTo>
                    <a:pt x="149" y="82"/>
                    <a:pt x="149" y="82"/>
                    <a:pt x="149" y="82"/>
                  </a:cubicBezTo>
                  <a:cubicBezTo>
                    <a:pt x="149" y="85"/>
                    <a:pt x="151" y="86"/>
                    <a:pt x="149" y="87"/>
                  </a:cubicBezTo>
                  <a:cubicBezTo>
                    <a:pt x="152" y="87"/>
                    <a:pt x="151" y="84"/>
                    <a:pt x="152" y="82"/>
                  </a:cubicBezTo>
                  <a:close/>
                  <a:moveTo>
                    <a:pt x="132" y="131"/>
                  </a:moveTo>
                  <a:cubicBezTo>
                    <a:pt x="138" y="122"/>
                    <a:pt x="141" y="110"/>
                    <a:pt x="148" y="102"/>
                  </a:cubicBezTo>
                  <a:cubicBezTo>
                    <a:pt x="147" y="101"/>
                    <a:pt x="145" y="101"/>
                    <a:pt x="145" y="100"/>
                  </a:cubicBezTo>
                  <a:cubicBezTo>
                    <a:pt x="148" y="89"/>
                    <a:pt x="145" y="79"/>
                    <a:pt x="147" y="69"/>
                  </a:cubicBezTo>
                  <a:cubicBezTo>
                    <a:pt x="144" y="69"/>
                    <a:pt x="148" y="72"/>
                    <a:pt x="146" y="73"/>
                  </a:cubicBezTo>
                  <a:cubicBezTo>
                    <a:pt x="140" y="66"/>
                    <a:pt x="144" y="50"/>
                    <a:pt x="136" y="45"/>
                  </a:cubicBezTo>
                  <a:cubicBezTo>
                    <a:pt x="133" y="31"/>
                    <a:pt x="122" y="26"/>
                    <a:pt x="113" y="18"/>
                  </a:cubicBezTo>
                  <a:cubicBezTo>
                    <a:pt x="113" y="23"/>
                    <a:pt x="121" y="25"/>
                    <a:pt x="119" y="30"/>
                  </a:cubicBezTo>
                  <a:cubicBezTo>
                    <a:pt x="112" y="26"/>
                    <a:pt x="108" y="15"/>
                    <a:pt x="97" y="17"/>
                  </a:cubicBezTo>
                  <a:cubicBezTo>
                    <a:pt x="102" y="19"/>
                    <a:pt x="96" y="19"/>
                    <a:pt x="95" y="19"/>
                  </a:cubicBezTo>
                  <a:cubicBezTo>
                    <a:pt x="96" y="20"/>
                    <a:pt x="100" y="22"/>
                    <a:pt x="98" y="22"/>
                  </a:cubicBezTo>
                  <a:cubicBezTo>
                    <a:pt x="87" y="15"/>
                    <a:pt x="68" y="25"/>
                    <a:pt x="58" y="24"/>
                  </a:cubicBezTo>
                  <a:cubicBezTo>
                    <a:pt x="62" y="22"/>
                    <a:pt x="66" y="22"/>
                    <a:pt x="69" y="21"/>
                  </a:cubicBezTo>
                  <a:cubicBezTo>
                    <a:pt x="63" y="17"/>
                    <a:pt x="52" y="17"/>
                    <a:pt x="47" y="22"/>
                  </a:cubicBezTo>
                  <a:cubicBezTo>
                    <a:pt x="41" y="14"/>
                    <a:pt x="36" y="29"/>
                    <a:pt x="31" y="27"/>
                  </a:cubicBezTo>
                  <a:cubicBezTo>
                    <a:pt x="35" y="30"/>
                    <a:pt x="27" y="38"/>
                    <a:pt x="26" y="43"/>
                  </a:cubicBezTo>
                  <a:cubicBezTo>
                    <a:pt x="25" y="42"/>
                    <a:pt x="25" y="40"/>
                    <a:pt x="23" y="40"/>
                  </a:cubicBezTo>
                  <a:cubicBezTo>
                    <a:pt x="19" y="48"/>
                    <a:pt x="17" y="56"/>
                    <a:pt x="17" y="66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3" y="66"/>
                    <a:pt x="18" y="68"/>
                    <a:pt x="14" y="69"/>
                  </a:cubicBezTo>
                  <a:cubicBezTo>
                    <a:pt x="12" y="67"/>
                    <a:pt x="16" y="65"/>
                    <a:pt x="14" y="63"/>
                  </a:cubicBezTo>
                  <a:cubicBezTo>
                    <a:pt x="12" y="65"/>
                    <a:pt x="13" y="57"/>
                    <a:pt x="12" y="56"/>
                  </a:cubicBezTo>
                  <a:cubicBezTo>
                    <a:pt x="10" y="68"/>
                    <a:pt x="11" y="83"/>
                    <a:pt x="13" y="96"/>
                  </a:cubicBezTo>
                  <a:cubicBezTo>
                    <a:pt x="11" y="97"/>
                    <a:pt x="11" y="95"/>
                    <a:pt x="9" y="95"/>
                  </a:cubicBezTo>
                  <a:cubicBezTo>
                    <a:pt x="10" y="101"/>
                    <a:pt x="12" y="105"/>
                    <a:pt x="12" y="112"/>
                  </a:cubicBezTo>
                  <a:cubicBezTo>
                    <a:pt x="20" y="125"/>
                    <a:pt x="33" y="133"/>
                    <a:pt x="43" y="145"/>
                  </a:cubicBezTo>
                  <a:cubicBezTo>
                    <a:pt x="55" y="149"/>
                    <a:pt x="72" y="151"/>
                    <a:pt x="87" y="151"/>
                  </a:cubicBezTo>
                  <a:cubicBezTo>
                    <a:pt x="97" y="154"/>
                    <a:pt x="109" y="146"/>
                    <a:pt x="117" y="141"/>
                  </a:cubicBezTo>
                  <a:cubicBezTo>
                    <a:pt x="117" y="142"/>
                    <a:pt x="115" y="144"/>
                    <a:pt x="117" y="144"/>
                  </a:cubicBezTo>
                  <a:cubicBezTo>
                    <a:pt x="124" y="140"/>
                    <a:pt x="132" y="137"/>
                    <a:pt x="136" y="129"/>
                  </a:cubicBezTo>
                  <a:cubicBezTo>
                    <a:pt x="134" y="129"/>
                    <a:pt x="133" y="132"/>
                    <a:pt x="132" y="131"/>
                  </a:cubicBezTo>
                  <a:close/>
                  <a:moveTo>
                    <a:pt x="31" y="37"/>
                  </a:moveTo>
                  <a:cubicBezTo>
                    <a:pt x="31" y="33"/>
                    <a:pt x="33" y="31"/>
                    <a:pt x="35" y="29"/>
                  </a:cubicBezTo>
                  <a:cubicBezTo>
                    <a:pt x="36" y="29"/>
                    <a:pt x="36" y="30"/>
                    <a:pt x="37" y="30"/>
                  </a:cubicBezTo>
                  <a:cubicBezTo>
                    <a:pt x="36" y="33"/>
                    <a:pt x="35" y="36"/>
                    <a:pt x="31" y="37"/>
                  </a:cubicBezTo>
                  <a:close/>
                  <a:moveTo>
                    <a:pt x="77" y="30"/>
                  </a:moveTo>
                  <a:cubicBezTo>
                    <a:pt x="79" y="29"/>
                    <a:pt x="82" y="29"/>
                    <a:pt x="84" y="30"/>
                  </a:cubicBezTo>
                  <a:cubicBezTo>
                    <a:pt x="83" y="33"/>
                    <a:pt x="80" y="30"/>
                    <a:pt x="77" y="30"/>
                  </a:cubicBezTo>
                  <a:close/>
                  <a:moveTo>
                    <a:pt x="101" y="34"/>
                  </a:moveTo>
                  <a:cubicBezTo>
                    <a:pt x="94" y="34"/>
                    <a:pt x="91" y="30"/>
                    <a:pt x="87" y="25"/>
                  </a:cubicBezTo>
                  <a:cubicBezTo>
                    <a:pt x="94" y="27"/>
                    <a:pt x="97" y="27"/>
                    <a:pt x="101" y="34"/>
                  </a:cubicBezTo>
                  <a:close/>
                  <a:moveTo>
                    <a:pt x="89" y="31"/>
                  </a:moveTo>
                  <a:cubicBezTo>
                    <a:pt x="95" y="33"/>
                    <a:pt x="98" y="38"/>
                    <a:pt x="102" y="43"/>
                  </a:cubicBezTo>
                  <a:cubicBezTo>
                    <a:pt x="98" y="39"/>
                    <a:pt x="92" y="36"/>
                    <a:pt x="89" y="31"/>
                  </a:cubicBezTo>
                  <a:close/>
                  <a:moveTo>
                    <a:pt x="110" y="32"/>
                  </a:moveTo>
                  <a:cubicBezTo>
                    <a:pt x="107" y="32"/>
                    <a:pt x="105" y="30"/>
                    <a:pt x="103" y="29"/>
                  </a:cubicBezTo>
                  <a:cubicBezTo>
                    <a:pt x="106" y="27"/>
                    <a:pt x="110" y="29"/>
                    <a:pt x="110" y="32"/>
                  </a:cubicBezTo>
                  <a:close/>
                  <a:moveTo>
                    <a:pt x="164" y="77"/>
                  </a:moveTo>
                  <a:cubicBezTo>
                    <a:pt x="162" y="79"/>
                    <a:pt x="163" y="83"/>
                    <a:pt x="162" y="86"/>
                  </a:cubicBezTo>
                  <a:cubicBezTo>
                    <a:pt x="165" y="84"/>
                    <a:pt x="164" y="79"/>
                    <a:pt x="164" y="77"/>
                  </a:cubicBezTo>
                  <a:close/>
                  <a:moveTo>
                    <a:pt x="158" y="100"/>
                  </a:moveTo>
                  <a:cubicBezTo>
                    <a:pt x="158" y="96"/>
                    <a:pt x="162" y="93"/>
                    <a:pt x="160" y="89"/>
                  </a:cubicBezTo>
                  <a:cubicBezTo>
                    <a:pt x="160" y="93"/>
                    <a:pt x="156" y="97"/>
                    <a:pt x="158" y="100"/>
                  </a:cubicBezTo>
                  <a:close/>
                  <a:moveTo>
                    <a:pt x="141" y="125"/>
                  </a:moveTo>
                  <a:cubicBezTo>
                    <a:pt x="147" y="126"/>
                    <a:pt x="149" y="121"/>
                    <a:pt x="149" y="115"/>
                  </a:cubicBezTo>
                  <a:cubicBezTo>
                    <a:pt x="154" y="113"/>
                    <a:pt x="158" y="103"/>
                    <a:pt x="157" y="101"/>
                  </a:cubicBezTo>
                  <a:cubicBezTo>
                    <a:pt x="152" y="110"/>
                    <a:pt x="147" y="118"/>
                    <a:pt x="141" y="12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591232" y="3594412"/>
            <a:ext cx="8978155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73174" y="2765982"/>
            <a:ext cx="84124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哪些专题可以做？</a:t>
            </a:r>
            <a:r>
              <a:rPr lang="en-US" altLang="zh-CN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dirty="0" smtClean="0">
                <a:solidFill>
                  <a:srgbClr val="2C3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专题的选题和分类</a:t>
            </a:r>
            <a:endParaRPr lang="zh-CN" altLang="en-US" sz="3600" dirty="0" smtClean="0">
              <a:solidFill>
                <a:srgbClr val="2C3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专题分类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rcRect t="4337" b="8397"/>
          <a:stretch>
            <a:fillRect/>
          </a:stretch>
        </p:blipFill>
        <p:spPr>
          <a:xfrm>
            <a:off x="7015626" y="3079606"/>
            <a:ext cx="1739155" cy="2698377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t="4060" b="8673"/>
          <a:stretch>
            <a:fillRect/>
          </a:stretch>
        </p:blipFill>
        <p:spPr>
          <a:xfrm>
            <a:off x="3778695" y="699253"/>
            <a:ext cx="1739155" cy="2698377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 t="3784" b="7585"/>
          <a:stretch>
            <a:fillRect/>
          </a:stretch>
        </p:blipFill>
        <p:spPr>
          <a:xfrm>
            <a:off x="8558790" y="3705037"/>
            <a:ext cx="1739154" cy="2740562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 t="4320" b="7309"/>
          <a:stretch>
            <a:fillRect/>
          </a:stretch>
        </p:blipFill>
        <p:spPr>
          <a:xfrm>
            <a:off x="9698164" y="1075400"/>
            <a:ext cx="1739155" cy="2732527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/>
          <a:srcRect t="4060" b="7585"/>
          <a:stretch>
            <a:fillRect/>
          </a:stretch>
        </p:blipFill>
        <p:spPr>
          <a:xfrm>
            <a:off x="5368436" y="1890317"/>
            <a:ext cx="1739156" cy="2732026"/>
          </a:xfrm>
          <a:prstGeom prst="rect">
            <a:avLst/>
          </a:prstGeom>
          <a:ln>
            <a:solidFill>
              <a:srgbClr val="2C3C5E"/>
            </a:solidFill>
          </a:ln>
        </p:spPr>
      </p:pic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57370" y="3315605"/>
            <a:ext cx="5931958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546895" y="2376565"/>
            <a:ext cx="4007214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7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地域特色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6895" y="3290965"/>
            <a:ext cx="4007214" cy="1122871"/>
            <a:chOff x="1524044" y="2376565"/>
            <a:chExt cx="4007214" cy="1122871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42952" y="2376565"/>
              <a:ext cx="3788306" cy="11228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人文素养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571500" indent="-571500">
                <a:lnSpc>
                  <a:spcPct val="180000"/>
                </a:lnSpc>
              </a:pP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专题分类</a:t>
            </a:r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rot="5400000">
            <a:off x="393545" y="3642815"/>
            <a:ext cx="5277537" cy="0"/>
          </a:xfrm>
          <a:prstGeom prst="line">
            <a:avLst/>
          </a:prstGeom>
          <a:noFill/>
          <a:ln w="12700">
            <a:solidFill>
              <a:srgbClr val="2C3C5E"/>
            </a:solidFill>
            <a:prstDash val="sysDash"/>
            <a:round/>
          </a:ln>
          <a:effectLst>
            <a:outerShdw dist="38100" dir="2700000" algn="ctr" rotWithShape="0">
              <a:srgbClr val="000000">
                <a:alpha val="25000"/>
              </a:srgbClr>
            </a:outerShdw>
          </a:effectLst>
        </p:spPr>
        <p:txBody>
          <a:bodyPr/>
          <a:lstStyle/>
          <a:p>
            <a:pPr eaLnBrk="0" hangingPunct="0"/>
            <a:endParaRPr lang="zh-CN" altLang="en-US" dirty="0"/>
          </a:p>
        </p:txBody>
      </p:sp>
      <p:grpSp>
        <p:nvGrpSpPr>
          <p:cNvPr id="2" name="组合 18"/>
          <p:cNvGrpSpPr/>
          <p:nvPr/>
        </p:nvGrpSpPr>
        <p:grpSpPr>
          <a:xfrm>
            <a:off x="528965" y="2376565"/>
            <a:ext cx="4007214" cy="581791"/>
            <a:chOff x="1524044" y="2376565"/>
            <a:chExt cx="4007214" cy="581791"/>
          </a:xfrm>
        </p:grpSpPr>
        <p:sp>
          <p:nvSpPr>
            <p:cNvPr id="20" name="Freeform 192"/>
            <p:cNvSpPr>
              <a:spLocks noEditPoints="1"/>
            </p:cNvSpPr>
            <p:nvPr/>
          </p:nvSpPr>
          <p:spPr bwMode="auto">
            <a:xfrm rot="10800000" flipH="1" flipV="1">
              <a:off x="1524044" y="2536373"/>
              <a:ext cx="2043932" cy="421983"/>
            </a:xfrm>
            <a:custGeom>
              <a:avLst/>
              <a:gdLst>
                <a:gd name="T0" fmla="*/ 460 w 478"/>
                <a:gd name="T1" fmla="*/ 10 h 77"/>
                <a:gd name="T2" fmla="*/ 130 w 478"/>
                <a:gd name="T3" fmla="*/ 3 h 77"/>
                <a:gd name="T4" fmla="*/ 95 w 478"/>
                <a:gd name="T5" fmla="*/ 2 h 77"/>
                <a:gd name="T6" fmla="*/ 5 w 478"/>
                <a:gd name="T7" fmla="*/ 5 h 77"/>
                <a:gd name="T8" fmla="*/ 0 w 478"/>
                <a:gd name="T9" fmla="*/ 9 h 77"/>
                <a:gd name="T10" fmla="*/ 1 w 478"/>
                <a:gd name="T11" fmla="*/ 17 h 77"/>
                <a:gd name="T12" fmla="*/ 2 w 478"/>
                <a:gd name="T13" fmla="*/ 20 h 77"/>
                <a:gd name="T14" fmla="*/ 2 w 478"/>
                <a:gd name="T15" fmla="*/ 25 h 77"/>
                <a:gd name="T16" fmla="*/ 11 w 478"/>
                <a:gd name="T17" fmla="*/ 26 h 77"/>
                <a:gd name="T18" fmla="*/ 14 w 478"/>
                <a:gd name="T19" fmla="*/ 35 h 77"/>
                <a:gd name="T20" fmla="*/ 12 w 478"/>
                <a:gd name="T21" fmla="*/ 40 h 77"/>
                <a:gd name="T22" fmla="*/ 18 w 478"/>
                <a:gd name="T23" fmla="*/ 41 h 77"/>
                <a:gd name="T24" fmla="*/ 20 w 478"/>
                <a:gd name="T25" fmla="*/ 46 h 77"/>
                <a:gd name="T26" fmla="*/ 16 w 478"/>
                <a:gd name="T27" fmla="*/ 49 h 77"/>
                <a:gd name="T28" fmla="*/ 30 w 478"/>
                <a:gd name="T29" fmla="*/ 59 h 77"/>
                <a:gd name="T30" fmla="*/ 17 w 478"/>
                <a:gd name="T31" fmla="*/ 63 h 77"/>
                <a:gd name="T32" fmla="*/ 161 w 478"/>
                <a:gd name="T33" fmla="*/ 76 h 77"/>
                <a:gd name="T34" fmla="*/ 311 w 478"/>
                <a:gd name="T35" fmla="*/ 74 h 77"/>
                <a:gd name="T36" fmla="*/ 401 w 478"/>
                <a:gd name="T37" fmla="*/ 73 h 77"/>
                <a:gd name="T38" fmla="*/ 368 w 478"/>
                <a:gd name="T39" fmla="*/ 70 h 77"/>
                <a:gd name="T40" fmla="*/ 372 w 478"/>
                <a:gd name="T41" fmla="*/ 68 h 77"/>
                <a:gd name="T42" fmla="*/ 372 w 478"/>
                <a:gd name="T43" fmla="*/ 66 h 77"/>
                <a:gd name="T44" fmla="*/ 412 w 478"/>
                <a:gd name="T45" fmla="*/ 66 h 77"/>
                <a:gd name="T46" fmla="*/ 429 w 478"/>
                <a:gd name="T47" fmla="*/ 66 h 77"/>
                <a:gd name="T48" fmla="*/ 415 w 478"/>
                <a:gd name="T49" fmla="*/ 65 h 77"/>
                <a:gd name="T50" fmla="*/ 393 w 478"/>
                <a:gd name="T51" fmla="*/ 64 h 77"/>
                <a:gd name="T52" fmla="*/ 330 w 478"/>
                <a:gd name="T53" fmla="*/ 63 h 77"/>
                <a:gd name="T54" fmla="*/ 378 w 478"/>
                <a:gd name="T55" fmla="*/ 60 h 77"/>
                <a:gd name="T56" fmla="*/ 406 w 478"/>
                <a:gd name="T57" fmla="*/ 60 h 77"/>
                <a:gd name="T58" fmla="*/ 403 w 478"/>
                <a:gd name="T59" fmla="*/ 59 h 77"/>
                <a:gd name="T60" fmla="*/ 399 w 478"/>
                <a:gd name="T61" fmla="*/ 56 h 77"/>
                <a:gd name="T62" fmla="*/ 381 w 478"/>
                <a:gd name="T63" fmla="*/ 54 h 77"/>
                <a:gd name="T64" fmla="*/ 388 w 478"/>
                <a:gd name="T65" fmla="*/ 54 h 77"/>
                <a:gd name="T66" fmla="*/ 367 w 478"/>
                <a:gd name="T67" fmla="*/ 49 h 77"/>
                <a:gd name="T68" fmla="*/ 383 w 478"/>
                <a:gd name="T69" fmla="*/ 49 h 77"/>
                <a:gd name="T70" fmla="*/ 368 w 478"/>
                <a:gd name="T71" fmla="*/ 46 h 77"/>
                <a:gd name="T72" fmla="*/ 400 w 478"/>
                <a:gd name="T73" fmla="*/ 44 h 77"/>
                <a:gd name="T74" fmla="*/ 408 w 478"/>
                <a:gd name="T75" fmla="*/ 42 h 77"/>
                <a:gd name="T76" fmla="*/ 451 w 478"/>
                <a:gd name="T77" fmla="*/ 42 h 77"/>
                <a:gd name="T78" fmla="*/ 373 w 478"/>
                <a:gd name="T79" fmla="*/ 38 h 77"/>
                <a:gd name="T80" fmla="*/ 435 w 478"/>
                <a:gd name="T81" fmla="*/ 34 h 77"/>
                <a:gd name="T82" fmla="*/ 445 w 478"/>
                <a:gd name="T83" fmla="*/ 31 h 77"/>
                <a:gd name="T84" fmla="*/ 449 w 478"/>
                <a:gd name="T85" fmla="*/ 29 h 77"/>
                <a:gd name="T86" fmla="*/ 464 w 478"/>
                <a:gd name="T87" fmla="*/ 25 h 77"/>
                <a:gd name="T88" fmla="*/ 443 w 478"/>
                <a:gd name="T89" fmla="*/ 20 h 77"/>
                <a:gd name="T90" fmla="*/ 455 w 478"/>
                <a:gd name="T91" fmla="*/ 15 h 77"/>
                <a:gd name="T92" fmla="*/ 22 w 478"/>
                <a:gd name="T93" fmla="*/ 46 h 77"/>
                <a:gd name="T94" fmla="*/ 212 w 478"/>
                <a:gd name="T95" fmla="*/ 74 h 77"/>
                <a:gd name="T96" fmla="*/ 234 w 478"/>
                <a:gd name="T97" fmla="*/ 73 h 77"/>
                <a:gd name="T98" fmla="*/ 367 w 478"/>
                <a:gd name="T99" fmla="*/ 70 h 77"/>
                <a:gd name="T100" fmla="*/ 415 w 478"/>
                <a:gd name="T101" fmla="*/ 11 h 77"/>
                <a:gd name="T102" fmla="*/ 422 w 478"/>
                <a:gd name="T103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8" h="77">
                  <a:moveTo>
                    <a:pt x="478" y="13"/>
                  </a:moveTo>
                  <a:cubicBezTo>
                    <a:pt x="472" y="13"/>
                    <a:pt x="468" y="13"/>
                    <a:pt x="462" y="12"/>
                  </a:cubicBezTo>
                  <a:cubicBezTo>
                    <a:pt x="461" y="11"/>
                    <a:pt x="465" y="12"/>
                    <a:pt x="464" y="11"/>
                  </a:cubicBezTo>
                  <a:cubicBezTo>
                    <a:pt x="434" y="9"/>
                    <a:pt x="403" y="9"/>
                    <a:pt x="373" y="7"/>
                  </a:cubicBezTo>
                  <a:cubicBezTo>
                    <a:pt x="402" y="6"/>
                    <a:pt x="431" y="10"/>
                    <a:pt x="460" y="10"/>
                  </a:cubicBezTo>
                  <a:cubicBezTo>
                    <a:pt x="436" y="6"/>
                    <a:pt x="407" y="7"/>
                    <a:pt x="381" y="5"/>
                  </a:cubicBezTo>
                  <a:cubicBezTo>
                    <a:pt x="288" y="3"/>
                    <a:pt x="288" y="3"/>
                    <a:pt x="288" y="3"/>
                  </a:cubicBezTo>
                  <a:cubicBezTo>
                    <a:pt x="222" y="3"/>
                    <a:pt x="222" y="3"/>
                    <a:pt x="22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27" y="2"/>
                    <a:pt x="125" y="3"/>
                    <a:pt x="123" y="3"/>
                  </a:cubicBezTo>
                  <a:cubicBezTo>
                    <a:pt x="124" y="3"/>
                    <a:pt x="125" y="3"/>
                    <a:pt x="125" y="4"/>
                  </a:cubicBezTo>
                  <a:cubicBezTo>
                    <a:pt x="122" y="4"/>
                    <a:pt x="118" y="3"/>
                    <a:pt x="115" y="4"/>
                  </a:cubicBezTo>
                  <a:cubicBezTo>
                    <a:pt x="112" y="3"/>
                    <a:pt x="107" y="4"/>
                    <a:pt x="102" y="3"/>
                  </a:cubicBezTo>
                  <a:cubicBezTo>
                    <a:pt x="100" y="2"/>
                    <a:pt x="98" y="2"/>
                    <a:pt x="95" y="2"/>
                  </a:cubicBezTo>
                  <a:cubicBezTo>
                    <a:pt x="70" y="2"/>
                    <a:pt x="50" y="0"/>
                    <a:pt x="24" y="1"/>
                  </a:cubicBezTo>
                  <a:cubicBezTo>
                    <a:pt x="18" y="2"/>
                    <a:pt x="10" y="1"/>
                    <a:pt x="6" y="4"/>
                  </a:cubicBezTo>
                  <a:cubicBezTo>
                    <a:pt x="6" y="5"/>
                    <a:pt x="8" y="5"/>
                    <a:pt x="8" y="5"/>
                  </a:cubicBezTo>
                  <a:cubicBezTo>
                    <a:pt x="7" y="5"/>
                    <a:pt x="6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1" y="9"/>
                    <a:pt x="0" y="9"/>
                  </a:cubicBezTo>
                  <a:cubicBezTo>
                    <a:pt x="0" y="11"/>
                    <a:pt x="0" y="13"/>
                    <a:pt x="3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2" y="15"/>
                    <a:pt x="3" y="15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" y="18"/>
                    <a:pt x="1" y="19"/>
                    <a:pt x="1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1"/>
                    <a:pt x="2" y="20"/>
                    <a:pt x="2" y="20"/>
                  </a:cubicBezTo>
                  <a:cubicBezTo>
                    <a:pt x="3" y="21"/>
                    <a:pt x="5" y="21"/>
                    <a:pt x="6" y="21"/>
                  </a:cubicBezTo>
                  <a:cubicBezTo>
                    <a:pt x="5" y="22"/>
                    <a:pt x="3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6" y="24"/>
                    <a:pt x="10" y="24"/>
                  </a:cubicBezTo>
                  <a:cubicBezTo>
                    <a:pt x="7" y="25"/>
                    <a:pt x="5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5" y="26"/>
                    <a:pt x="5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10" y="26"/>
                    <a:pt x="11" y="26"/>
                  </a:cubicBezTo>
                  <a:cubicBezTo>
                    <a:pt x="15" y="26"/>
                    <a:pt x="12" y="30"/>
                    <a:pt x="14" y="30"/>
                  </a:cubicBezTo>
                  <a:cubicBezTo>
                    <a:pt x="12" y="32"/>
                    <a:pt x="9" y="30"/>
                    <a:pt x="6" y="31"/>
                  </a:cubicBezTo>
                  <a:cubicBezTo>
                    <a:pt x="9" y="32"/>
                    <a:pt x="12" y="31"/>
                    <a:pt x="16" y="31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5"/>
                    <a:pt x="23" y="35"/>
                    <a:pt x="23" y="36"/>
                  </a:cubicBezTo>
                  <a:cubicBezTo>
                    <a:pt x="23" y="37"/>
                    <a:pt x="22" y="37"/>
                    <a:pt x="21" y="37"/>
                  </a:cubicBezTo>
                  <a:cubicBezTo>
                    <a:pt x="18" y="41"/>
                    <a:pt x="11" y="37"/>
                    <a:pt x="6" y="38"/>
                  </a:cubicBezTo>
                  <a:cubicBezTo>
                    <a:pt x="7" y="39"/>
                    <a:pt x="10" y="39"/>
                    <a:pt x="12" y="40"/>
                  </a:cubicBezTo>
                  <a:cubicBezTo>
                    <a:pt x="16" y="39"/>
                    <a:pt x="18" y="38"/>
                    <a:pt x="21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0" y="41"/>
                    <a:pt x="21" y="42"/>
                    <a:pt x="22" y="4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0" y="44"/>
                    <a:pt x="22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6" y="47"/>
                    <a:pt x="12" y="44"/>
                    <a:pt x="9" y="46"/>
                  </a:cubicBezTo>
                  <a:cubicBezTo>
                    <a:pt x="13" y="47"/>
                    <a:pt x="19" y="46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8"/>
                    <a:pt x="17" y="49"/>
                    <a:pt x="16" y="49"/>
                  </a:cubicBezTo>
                  <a:cubicBezTo>
                    <a:pt x="17" y="49"/>
                    <a:pt x="19" y="49"/>
                    <a:pt x="20" y="49"/>
                  </a:cubicBezTo>
                  <a:cubicBezTo>
                    <a:pt x="22" y="50"/>
                    <a:pt x="25" y="51"/>
                    <a:pt x="24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5" y="57"/>
                    <a:pt x="29" y="58"/>
                    <a:pt x="30" y="59"/>
                  </a:cubicBezTo>
                  <a:cubicBezTo>
                    <a:pt x="29" y="60"/>
                    <a:pt x="27" y="59"/>
                    <a:pt x="26" y="60"/>
                  </a:cubicBezTo>
                  <a:cubicBezTo>
                    <a:pt x="22" y="61"/>
                    <a:pt x="28" y="62"/>
                    <a:pt x="26" y="64"/>
                  </a:cubicBezTo>
                  <a:cubicBezTo>
                    <a:pt x="27" y="64"/>
                    <a:pt x="29" y="64"/>
                    <a:pt x="30" y="65"/>
                  </a:cubicBezTo>
                  <a:cubicBezTo>
                    <a:pt x="30" y="65"/>
                    <a:pt x="29" y="66"/>
                    <a:pt x="29" y="66"/>
                  </a:cubicBezTo>
                  <a:cubicBezTo>
                    <a:pt x="25" y="64"/>
                    <a:pt x="21" y="63"/>
                    <a:pt x="17" y="63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30" y="66"/>
                    <a:pt x="36" y="70"/>
                    <a:pt x="44" y="70"/>
                  </a:cubicBezTo>
                  <a:cubicBezTo>
                    <a:pt x="51" y="73"/>
                    <a:pt x="61" y="73"/>
                    <a:pt x="70" y="75"/>
                  </a:cubicBezTo>
                  <a:cubicBezTo>
                    <a:pt x="82" y="75"/>
                    <a:pt x="93" y="77"/>
                    <a:pt x="104" y="77"/>
                  </a:cubicBezTo>
                  <a:cubicBezTo>
                    <a:pt x="123" y="76"/>
                    <a:pt x="142" y="76"/>
                    <a:pt x="161" y="76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86" y="75"/>
                    <a:pt x="315" y="77"/>
                    <a:pt x="341" y="75"/>
                  </a:cubicBezTo>
                  <a:cubicBezTo>
                    <a:pt x="336" y="75"/>
                    <a:pt x="331" y="74"/>
                    <a:pt x="326" y="75"/>
                  </a:cubicBezTo>
                  <a:cubicBezTo>
                    <a:pt x="323" y="75"/>
                    <a:pt x="321" y="74"/>
                    <a:pt x="319" y="75"/>
                  </a:cubicBezTo>
                  <a:cubicBezTo>
                    <a:pt x="316" y="75"/>
                    <a:pt x="313" y="75"/>
                    <a:pt x="311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76" y="74"/>
                    <a:pt x="272" y="75"/>
                    <a:pt x="270" y="74"/>
                  </a:cubicBezTo>
                  <a:cubicBezTo>
                    <a:pt x="271" y="73"/>
                    <a:pt x="271" y="73"/>
                    <a:pt x="271" y="73"/>
                  </a:cubicBezTo>
                  <a:cubicBezTo>
                    <a:pt x="401" y="73"/>
                    <a:pt x="401" y="73"/>
                    <a:pt x="401" y="7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4" y="72"/>
                    <a:pt x="352" y="72"/>
                    <a:pt x="320" y="71"/>
                  </a:cubicBezTo>
                  <a:cubicBezTo>
                    <a:pt x="309" y="71"/>
                    <a:pt x="297" y="72"/>
                    <a:pt x="286" y="70"/>
                  </a:cubicBezTo>
                  <a:cubicBezTo>
                    <a:pt x="312" y="70"/>
                    <a:pt x="341" y="71"/>
                    <a:pt x="368" y="70"/>
                  </a:cubicBezTo>
                  <a:cubicBezTo>
                    <a:pt x="368" y="70"/>
                    <a:pt x="368" y="70"/>
                    <a:pt x="368" y="70"/>
                  </a:cubicBezTo>
                  <a:cubicBezTo>
                    <a:pt x="369" y="69"/>
                    <a:pt x="369" y="69"/>
                    <a:pt x="369" y="69"/>
                  </a:cubicBezTo>
                  <a:cubicBezTo>
                    <a:pt x="370" y="70"/>
                    <a:pt x="371" y="69"/>
                    <a:pt x="372" y="69"/>
                  </a:cubicBezTo>
                  <a:cubicBezTo>
                    <a:pt x="376" y="69"/>
                    <a:pt x="383" y="71"/>
                    <a:pt x="387" y="69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4" y="67"/>
                    <a:pt x="374" y="67"/>
                    <a:pt x="374" y="67"/>
                  </a:cubicBezTo>
                  <a:cubicBezTo>
                    <a:pt x="371" y="67"/>
                    <a:pt x="371" y="67"/>
                    <a:pt x="371" y="67"/>
                  </a:cubicBezTo>
                  <a:cubicBezTo>
                    <a:pt x="371" y="67"/>
                    <a:pt x="370" y="67"/>
                    <a:pt x="370" y="66"/>
                  </a:cubicBezTo>
                  <a:cubicBezTo>
                    <a:pt x="371" y="66"/>
                    <a:pt x="373" y="65"/>
                    <a:pt x="374" y="66"/>
                  </a:cubicBezTo>
                  <a:cubicBezTo>
                    <a:pt x="374" y="66"/>
                    <a:pt x="372" y="66"/>
                    <a:pt x="372" y="66"/>
                  </a:cubicBezTo>
                  <a:cubicBezTo>
                    <a:pt x="378" y="66"/>
                    <a:pt x="387" y="67"/>
                    <a:pt x="395" y="67"/>
                  </a:cubicBezTo>
                  <a:cubicBezTo>
                    <a:pt x="394" y="67"/>
                    <a:pt x="394" y="67"/>
                    <a:pt x="394" y="67"/>
                  </a:cubicBezTo>
                  <a:cubicBezTo>
                    <a:pt x="398" y="68"/>
                    <a:pt x="405" y="68"/>
                    <a:pt x="408" y="67"/>
                  </a:cubicBezTo>
                  <a:cubicBezTo>
                    <a:pt x="410" y="66"/>
                    <a:pt x="410" y="67"/>
                    <a:pt x="410" y="67"/>
                  </a:cubicBezTo>
                  <a:cubicBezTo>
                    <a:pt x="412" y="68"/>
                    <a:pt x="411" y="67"/>
                    <a:pt x="412" y="66"/>
                  </a:cubicBezTo>
                  <a:cubicBezTo>
                    <a:pt x="429" y="66"/>
                    <a:pt x="429" y="66"/>
                    <a:pt x="429" y="66"/>
                  </a:cubicBezTo>
                  <a:cubicBezTo>
                    <a:pt x="429" y="67"/>
                    <a:pt x="429" y="67"/>
                    <a:pt x="429" y="67"/>
                  </a:cubicBezTo>
                  <a:cubicBezTo>
                    <a:pt x="424" y="67"/>
                    <a:pt x="419" y="67"/>
                    <a:pt x="414" y="67"/>
                  </a:cubicBezTo>
                  <a:cubicBezTo>
                    <a:pt x="421" y="68"/>
                    <a:pt x="431" y="68"/>
                    <a:pt x="436" y="67"/>
                  </a:cubicBezTo>
                  <a:cubicBezTo>
                    <a:pt x="434" y="67"/>
                    <a:pt x="431" y="67"/>
                    <a:pt x="429" y="66"/>
                  </a:cubicBezTo>
                  <a:cubicBezTo>
                    <a:pt x="440" y="66"/>
                    <a:pt x="453" y="66"/>
                    <a:pt x="465" y="66"/>
                  </a:cubicBezTo>
                  <a:cubicBezTo>
                    <a:pt x="463" y="65"/>
                    <a:pt x="459" y="66"/>
                    <a:pt x="456" y="65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5" y="66"/>
                    <a:pt x="453" y="64"/>
                    <a:pt x="451" y="65"/>
                  </a:cubicBezTo>
                  <a:cubicBezTo>
                    <a:pt x="441" y="65"/>
                    <a:pt x="428" y="65"/>
                    <a:pt x="415" y="65"/>
                  </a:cubicBezTo>
                  <a:cubicBezTo>
                    <a:pt x="414" y="64"/>
                    <a:pt x="414" y="64"/>
                    <a:pt x="414" y="64"/>
                  </a:cubicBezTo>
                  <a:cubicBezTo>
                    <a:pt x="413" y="64"/>
                    <a:pt x="413" y="65"/>
                    <a:pt x="411" y="65"/>
                  </a:cubicBezTo>
                  <a:cubicBezTo>
                    <a:pt x="410" y="63"/>
                    <a:pt x="409" y="66"/>
                    <a:pt x="407" y="64"/>
                  </a:cubicBezTo>
                  <a:cubicBezTo>
                    <a:pt x="407" y="64"/>
                    <a:pt x="407" y="64"/>
                    <a:pt x="407" y="64"/>
                  </a:cubicBezTo>
                  <a:cubicBezTo>
                    <a:pt x="403" y="65"/>
                    <a:pt x="397" y="65"/>
                    <a:pt x="393" y="64"/>
                  </a:cubicBezTo>
                  <a:cubicBezTo>
                    <a:pt x="373" y="64"/>
                    <a:pt x="373" y="64"/>
                    <a:pt x="373" y="64"/>
                  </a:cubicBezTo>
                  <a:cubicBezTo>
                    <a:pt x="371" y="65"/>
                    <a:pt x="367" y="65"/>
                    <a:pt x="365" y="64"/>
                  </a:cubicBezTo>
                  <a:cubicBezTo>
                    <a:pt x="367" y="64"/>
                    <a:pt x="367" y="64"/>
                    <a:pt x="367" y="64"/>
                  </a:cubicBezTo>
                  <a:cubicBezTo>
                    <a:pt x="363" y="64"/>
                    <a:pt x="359" y="63"/>
                    <a:pt x="356" y="64"/>
                  </a:cubicBezTo>
                  <a:cubicBezTo>
                    <a:pt x="347" y="64"/>
                    <a:pt x="338" y="65"/>
                    <a:pt x="330" y="63"/>
                  </a:cubicBezTo>
                  <a:cubicBezTo>
                    <a:pt x="344" y="62"/>
                    <a:pt x="354" y="64"/>
                    <a:pt x="368" y="62"/>
                  </a:cubicBezTo>
                  <a:cubicBezTo>
                    <a:pt x="335" y="62"/>
                    <a:pt x="335" y="62"/>
                    <a:pt x="335" y="62"/>
                  </a:cubicBezTo>
                  <a:cubicBezTo>
                    <a:pt x="345" y="61"/>
                    <a:pt x="357" y="61"/>
                    <a:pt x="368" y="61"/>
                  </a:cubicBezTo>
                  <a:cubicBezTo>
                    <a:pt x="369" y="61"/>
                    <a:pt x="369" y="60"/>
                    <a:pt x="370" y="61"/>
                  </a:cubicBezTo>
                  <a:cubicBezTo>
                    <a:pt x="371" y="59"/>
                    <a:pt x="375" y="60"/>
                    <a:pt x="378" y="60"/>
                  </a:cubicBezTo>
                  <a:cubicBezTo>
                    <a:pt x="375" y="61"/>
                    <a:pt x="375" y="61"/>
                    <a:pt x="375" y="61"/>
                  </a:cubicBezTo>
                  <a:cubicBezTo>
                    <a:pt x="382" y="61"/>
                    <a:pt x="391" y="61"/>
                    <a:pt x="399" y="61"/>
                  </a:cubicBezTo>
                  <a:cubicBezTo>
                    <a:pt x="400" y="60"/>
                    <a:pt x="400" y="60"/>
                    <a:pt x="400" y="60"/>
                  </a:cubicBezTo>
                  <a:cubicBezTo>
                    <a:pt x="402" y="59"/>
                    <a:pt x="404" y="61"/>
                    <a:pt x="406" y="60"/>
                  </a:cubicBezTo>
                  <a:cubicBezTo>
                    <a:pt x="406" y="60"/>
                    <a:pt x="406" y="60"/>
                    <a:pt x="406" y="60"/>
                  </a:cubicBezTo>
                  <a:cubicBezTo>
                    <a:pt x="426" y="61"/>
                    <a:pt x="450" y="60"/>
                    <a:pt x="471" y="60"/>
                  </a:cubicBezTo>
                  <a:cubicBezTo>
                    <a:pt x="453" y="59"/>
                    <a:pt x="433" y="59"/>
                    <a:pt x="415" y="59"/>
                  </a:cubicBezTo>
                  <a:cubicBezTo>
                    <a:pt x="415" y="59"/>
                    <a:pt x="415" y="59"/>
                    <a:pt x="415" y="59"/>
                  </a:cubicBezTo>
                  <a:cubicBezTo>
                    <a:pt x="414" y="59"/>
                    <a:pt x="414" y="59"/>
                    <a:pt x="414" y="59"/>
                  </a:cubicBezTo>
                  <a:cubicBezTo>
                    <a:pt x="410" y="57"/>
                    <a:pt x="407" y="61"/>
                    <a:pt x="403" y="59"/>
                  </a:cubicBezTo>
                  <a:cubicBezTo>
                    <a:pt x="396" y="61"/>
                    <a:pt x="390" y="57"/>
                    <a:pt x="383" y="59"/>
                  </a:cubicBezTo>
                  <a:cubicBezTo>
                    <a:pt x="381" y="58"/>
                    <a:pt x="381" y="58"/>
                    <a:pt x="381" y="58"/>
                  </a:cubicBezTo>
                  <a:cubicBezTo>
                    <a:pt x="393" y="57"/>
                    <a:pt x="403" y="59"/>
                    <a:pt x="414" y="58"/>
                  </a:cubicBezTo>
                  <a:cubicBezTo>
                    <a:pt x="404" y="57"/>
                    <a:pt x="404" y="57"/>
                    <a:pt x="404" y="57"/>
                  </a:cubicBezTo>
                  <a:cubicBezTo>
                    <a:pt x="403" y="57"/>
                    <a:pt x="399" y="58"/>
                    <a:pt x="399" y="56"/>
                  </a:cubicBezTo>
                  <a:cubicBezTo>
                    <a:pt x="381" y="55"/>
                    <a:pt x="381" y="55"/>
                    <a:pt x="381" y="55"/>
                  </a:cubicBezTo>
                  <a:cubicBezTo>
                    <a:pt x="380" y="55"/>
                    <a:pt x="379" y="55"/>
                    <a:pt x="379" y="54"/>
                  </a:cubicBezTo>
                  <a:cubicBezTo>
                    <a:pt x="380" y="54"/>
                    <a:pt x="381" y="54"/>
                    <a:pt x="382" y="54"/>
                  </a:cubicBezTo>
                  <a:cubicBezTo>
                    <a:pt x="382" y="54"/>
                    <a:pt x="382" y="54"/>
                    <a:pt x="382" y="54"/>
                  </a:cubicBezTo>
                  <a:cubicBezTo>
                    <a:pt x="382" y="54"/>
                    <a:pt x="381" y="54"/>
                    <a:pt x="381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3" y="54"/>
                    <a:pt x="383" y="54"/>
                    <a:pt x="382" y="54"/>
                  </a:cubicBezTo>
                  <a:cubicBezTo>
                    <a:pt x="383" y="54"/>
                    <a:pt x="383" y="54"/>
                    <a:pt x="383" y="54"/>
                  </a:cubicBezTo>
                  <a:cubicBezTo>
                    <a:pt x="384" y="54"/>
                    <a:pt x="387" y="53"/>
                    <a:pt x="388" y="54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426" y="54"/>
                    <a:pt x="426" y="54"/>
                    <a:pt x="426" y="54"/>
                  </a:cubicBezTo>
                  <a:cubicBezTo>
                    <a:pt x="425" y="53"/>
                    <a:pt x="425" y="53"/>
                    <a:pt x="425" y="53"/>
                  </a:cubicBezTo>
                  <a:cubicBezTo>
                    <a:pt x="407" y="52"/>
                    <a:pt x="386" y="52"/>
                    <a:pt x="368" y="51"/>
                  </a:cubicBezTo>
                  <a:cubicBezTo>
                    <a:pt x="366" y="51"/>
                    <a:pt x="360" y="51"/>
                    <a:pt x="362" y="49"/>
                  </a:cubicBezTo>
                  <a:cubicBezTo>
                    <a:pt x="364" y="50"/>
                    <a:pt x="365" y="48"/>
                    <a:pt x="367" y="49"/>
                  </a:cubicBezTo>
                  <a:cubicBezTo>
                    <a:pt x="366" y="49"/>
                    <a:pt x="366" y="49"/>
                    <a:pt x="366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7" y="49"/>
                    <a:pt x="367" y="49"/>
                    <a:pt x="367" y="49"/>
                  </a:cubicBezTo>
                  <a:cubicBezTo>
                    <a:pt x="368" y="49"/>
                    <a:pt x="368" y="49"/>
                    <a:pt x="368" y="49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7" y="48"/>
                    <a:pt x="387" y="48"/>
                    <a:pt x="387" y="48"/>
                  </a:cubicBezTo>
                  <a:cubicBezTo>
                    <a:pt x="381" y="48"/>
                    <a:pt x="375" y="48"/>
                    <a:pt x="369" y="48"/>
                  </a:cubicBezTo>
                  <a:cubicBezTo>
                    <a:pt x="368" y="47"/>
                    <a:pt x="368" y="47"/>
                    <a:pt x="368" y="47"/>
                  </a:cubicBezTo>
                  <a:cubicBezTo>
                    <a:pt x="372" y="46"/>
                    <a:pt x="378" y="47"/>
                    <a:pt x="381" y="46"/>
                  </a:cubicBezTo>
                  <a:cubicBezTo>
                    <a:pt x="376" y="45"/>
                    <a:pt x="373" y="46"/>
                    <a:pt x="368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5"/>
                    <a:pt x="369" y="45"/>
                    <a:pt x="370" y="45"/>
                  </a:cubicBezTo>
                  <a:cubicBezTo>
                    <a:pt x="372" y="43"/>
                    <a:pt x="375" y="44"/>
                    <a:pt x="378" y="44"/>
                  </a:cubicBezTo>
                  <a:cubicBezTo>
                    <a:pt x="382" y="44"/>
                    <a:pt x="385" y="44"/>
                    <a:pt x="388" y="44"/>
                  </a:cubicBezTo>
                  <a:cubicBezTo>
                    <a:pt x="391" y="43"/>
                    <a:pt x="397" y="44"/>
                    <a:pt x="400" y="44"/>
                  </a:cubicBezTo>
                  <a:cubicBezTo>
                    <a:pt x="400" y="44"/>
                    <a:pt x="399" y="44"/>
                    <a:pt x="399" y="44"/>
                  </a:cubicBezTo>
                  <a:cubicBezTo>
                    <a:pt x="400" y="43"/>
                    <a:pt x="400" y="42"/>
                    <a:pt x="402" y="42"/>
                  </a:cubicBezTo>
                  <a:cubicBezTo>
                    <a:pt x="403" y="42"/>
                    <a:pt x="404" y="42"/>
                    <a:pt x="404" y="43"/>
                  </a:cubicBezTo>
                  <a:cubicBezTo>
                    <a:pt x="405" y="43"/>
                    <a:pt x="407" y="43"/>
                    <a:pt x="408" y="43"/>
                  </a:cubicBezTo>
                  <a:cubicBezTo>
                    <a:pt x="408" y="42"/>
                    <a:pt x="408" y="42"/>
                    <a:pt x="408" y="42"/>
                  </a:cubicBezTo>
                  <a:cubicBezTo>
                    <a:pt x="409" y="43"/>
                    <a:pt x="411" y="42"/>
                    <a:pt x="412" y="43"/>
                  </a:cubicBezTo>
                  <a:cubicBezTo>
                    <a:pt x="412" y="43"/>
                    <a:pt x="412" y="43"/>
                    <a:pt x="412" y="43"/>
                  </a:cubicBezTo>
                  <a:cubicBezTo>
                    <a:pt x="419" y="43"/>
                    <a:pt x="428" y="44"/>
                    <a:pt x="435" y="43"/>
                  </a:cubicBezTo>
                  <a:cubicBezTo>
                    <a:pt x="437" y="43"/>
                    <a:pt x="445" y="43"/>
                    <a:pt x="450" y="43"/>
                  </a:cubicBezTo>
                  <a:cubicBezTo>
                    <a:pt x="451" y="42"/>
                    <a:pt x="451" y="42"/>
                    <a:pt x="451" y="42"/>
                  </a:cubicBezTo>
                  <a:cubicBezTo>
                    <a:pt x="435" y="42"/>
                    <a:pt x="435" y="42"/>
                    <a:pt x="435" y="42"/>
                  </a:cubicBezTo>
                  <a:cubicBezTo>
                    <a:pt x="434" y="42"/>
                    <a:pt x="434" y="42"/>
                    <a:pt x="434" y="42"/>
                  </a:cubicBezTo>
                  <a:cubicBezTo>
                    <a:pt x="424" y="42"/>
                    <a:pt x="424" y="42"/>
                    <a:pt x="424" y="42"/>
                  </a:cubicBezTo>
                  <a:cubicBezTo>
                    <a:pt x="414" y="40"/>
                    <a:pt x="402" y="40"/>
                    <a:pt x="391" y="40"/>
                  </a:cubicBezTo>
                  <a:cubicBezTo>
                    <a:pt x="385" y="39"/>
                    <a:pt x="379" y="39"/>
                    <a:pt x="373" y="38"/>
                  </a:cubicBezTo>
                  <a:cubicBezTo>
                    <a:pt x="380" y="36"/>
                    <a:pt x="388" y="37"/>
                    <a:pt x="396" y="36"/>
                  </a:cubicBezTo>
                  <a:cubicBezTo>
                    <a:pt x="390" y="35"/>
                    <a:pt x="382" y="36"/>
                    <a:pt x="376" y="35"/>
                  </a:cubicBezTo>
                  <a:cubicBezTo>
                    <a:pt x="402" y="35"/>
                    <a:pt x="431" y="37"/>
                    <a:pt x="459" y="36"/>
                  </a:cubicBezTo>
                  <a:cubicBezTo>
                    <a:pt x="460" y="35"/>
                    <a:pt x="460" y="35"/>
                    <a:pt x="460" y="35"/>
                  </a:cubicBezTo>
                  <a:cubicBezTo>
                    <a:pt x="452" y="34"/>
                    <a:pt x="443" y="35"/>
                    <a:pt x="435" y="34"/>
                  </a:cubicBezTo>
                  <a:cubicBezTo>
                    <a:pt x="435" y="33"/>
                    <a:pt x="435" y="33"/>
                    <a:pt x="435" y="33"/>
                  </a:cubicBezTo>
                  <a:cubicBezTo>
                    <a:pt x="445" y="33"/>
                    <a:pt x="445" y="33"/>
                    <a:pt x="445" y="33"/>
                  </a:cubicBezTo>
                  <a:cubicBezTo>
                    <a:pt x="429" y="32"/>
                    <a:pt x="414" y="31"/>
                    <a:pt x="397" y="32"/>
                  </a:cubicBezTo>
                  <a:cubicBezTo>
                    <a:pt x="395" y="31"/>
                    <a:pt x="393" y="31"/>
                    <a:pt x="391" y="30"/>
                  </a:cubicBezTo>
                  <a:cubicBezTo>
                    <a:pt x="410" y="30"/>
                    <a:pt x="428" y="32"/>
                    <a:pt x="445" y="31"/>
                  </a:cubicBezTo>
                  <a:cubicBezTo>
                    <a:pt x="439" y="31"/>
                    <a:pt x="434" y="30"/>
                    <a:pt x="428" y="30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428" y="29"/>
                    <a:pt x="428" y="29"/>
                    <a:pt x="428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49" y="29"/>
                    <a:pt x="449" y="29"/>
                    <a:pt x="449" y="29"/>
                  </a:cubicBezTo>
                  <a:cubicBezTo>
                    <a:pt x="432" y="28"/>
                    <a:pt x="415" y="28"/>
                    <a:pt x="398" y="27"/>
                  </a:cubicBezTo>
                  <a:cubicBezTo>
                    <a:pt x="399" y="26"/>
                    <a:pt x="399" y="26"/>
                    <a:pt x="399" y="26"/>
                  </a:cubicBezTo>
                  <a:cubicBezTo>
                    <a:pt x="417" y="24"/>
                    <a:pt x="432" y="30"/>
                    <a:pt x="449" y="27"/>
                  </a:cubicBezTo>
                  <a:cubicBezTo>
                    <a:pt x="444" y="26"/>
                    <a:pt x="440" y="27"/>
                    <a:pt x="436" y="26"/>
                  </a:cubicBezTo>
                  <a:cubicBezTo>
                    <a:pt x="445" y="26"/>
                    <a:pt x="455" y="25"/>
                    <a:pt x="464" y="25"/>
                  </a:cubicBezTo>
                  <a:cubicBezTo>
                    <a:pt x="463" y="23"/>
                    <a:pt x="471" y="25"/>
                    <a:pt x="474" y="23"/>
                  </a:cubicBezTo>
                  <a:cubicBezTo>
                    <a:pt x="461" y="23"/>
                    <a:pt x="447" y="23"/>
                    <a:pt x="435" y="22"/>
                  </a:cubicBezTo>
                  <a:cubicBezTo>
                    <a:pt x="438" y="21"/>
                    <a:pt x="441" y="21"/>
                    <a:pt x="444" y="21"/>
                  </a:cubicBezTo>
                  <a:cubicBezTo>
                    <a:pt x="443" y="21"/>
                    <a:pt x="443" y="21"/>
                    <a:pt x="443" y="20"/>
                  </a:cubicBezTo>
                  <a:cubicBezTo>
                    <a:pt x="443" y="20"/>
                    <a:pt x="443" y="20"/>
                    <a:pt x="443" y="20"/>
                  </a:cubicBezTo>
                  <a:cubicBezTo>
                    <a:pt x="452" y="20"/>
                    <a:pt x="460" y="21"/>
                    <a:pt x="468" y="19"/>
                  </a:cubicBezTo>
                  <a:cubicBezTo>
                    <a:pt x="464" y="19"/>
                    <a:pt x="460" y="19"/>
                    <a:pt x="457" y="18"/>
                  </a:cubicBezTo>
                  <a:cubicBezTo>
                    <a:pt x="457" y="18"/>
                    <a:pt x="458" y="17"/>
                    <a:pt x="458" y="17"/>
                  </a:cubicBezTo>
                  <a:cubicBezTo>
                    <a:pt x="457" y="17"/>
                    <a:pt x="455" y="17"/>
                    <a:pt x="454" y="16"/>
                  </a:cubicBezTo>
                  <a:cubicBezTo>
                    <a:pt x="455" y="15"/>
                    <a:pt x="455" y="15"/>
                    <a:pt x="455" y="15"/>
                  </a:cubicBezTo>
                  <a:cubicBezTo>
                    <a:pt x="459" y="17"/>
                    <a:pt x="463" y="15"/>
                    <a:pt x="467" y="15"/>
                  </a:cubicBezTo>
                  <a:cubicBezTo>
                    <a:pt x="446" y="13"/>
                    <a:pt x="446" y="13"/>
                    <a:pt x="446" y="13"/>
                  </a:cubicBezTo>
                  <a:cubicBezTo>
                    <a:pt x="457" y="13"/>
                    <a:pt x="467" y="13"/>
                    <a:pt x="478" y="13"/>
                  </a:cubicBezTo>
                  <a:close/>
                  <a:moveTo>
                    <a:pt x="20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lnTo>
                    <a:pt x="20" y="46"/>
                  </a:lnTo>
                  <a:close/>
                  <a:moveTo>
                    <a:pt x="224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3" y="74"/>
                    <a:pt x="213" y="74"/>
                    <a:pt x="212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6" y="74"/>
                    <a:pt x="217" y="73"/>
                    <a:pt x="218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4" y="73"/>
                    <a:pt x="234" y="73"/>
                    <a:pt x="235" y="73"/>
                  </a:cubicBezTo>
                  <a:cubicBezTo>
                    <a:pt x="234" y="73"/>
                    <a:pt x="234" y="73"/>
                    <a:pt x="234" y="73"/>
                  </a:cubicBezTo>
                  <a:cubicBezTo>
                    <a:pt x="230" y="73"/>
                    <a:pt x="227" y="73"/>
                    <a:pt x="224" y="74"/>
                  </a:cubicBezTo>
                  <a:close/>
                  <a:moveTo>
                    <a:pt x="380" y="69"/>
                  </a:moveTo>
                  <a:cubicBezTo>
                    <a:pt x="379" y="69"/>
                    <a:pt x="378" y="69"/>
                    <a:pt x="377" y="69"/>
                  </a:cubicBezTo>
                  <a:cubicBezTo>
                    <a:pt x="377" y="69"/>
                    <a:pt x="379" y="69"/>
                    <a:pt x="380" y="69"/>
                  </a:cubicBezTo>
                  <a:close/>
                  <a:moveTo>
                    <a:pt x="367" y="70"/>
                  </a:move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5" y="70"/>
                    <a:pt x="366" y="69"/>
                    <a:pt x="367" y="70"/>
                  </a:cubicBezTo>
                  <a:close/>
                  <a:moveTo>
                    <a:pt x="415" y="11"/>
                  </a:moveTo>
                  <a:cubicBezTo>
                    <a:pt x="410" y="11"/>
                    <a:pt x="410" y="11"/>
                    <a:pt x="410" y="11"/>
                  </a:cubicBezTo>
                  <a:cubicBezTo>
                    <a:pt x="411" y="11"/>
                    <a:pt x="413" y="11"/>
                    <a:pt x="415" y="11"/>
                  </a:cubicBezTo>
                  <a:cubicBezTo>
                    <a:pt x="419" y="11"/>
                    <a:pt x="419" y="11"/>
                    <a:pt x="419" y="11"/>
                  </a:cubicBezTo>
                  <a:cubicBezTo>
                    <a:pt x="417" y="12"/>
                    <a:pt x="416" y="11"/>
                    <a:pt x="415" y="11"/>
                  </a:cubicBezTo>
                  <a:close/>
                  <a:moveTo>
                    <a:pt x="422" y="12"/>
                  </a:moveTo>
                  <a:cubicBezTo>
                    <a:pt x="428" y="12"/>
                    <a:pt x="433" y="12"/>
                    <a:pt x="439" y="13"/>
                  </a:cubicBezTo>
                  <a:cubicBezTo>
                    <a:pt x="433" y="12"/>
                    <a:pt x="428" y="12"/>
                    <a:pt x="422" y="12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742952" y="2376565"/>
              <a:ext cx="3788306" cy="567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lnSpc>
                  <a:spcPct val="18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社会服务</a:t>
              </a:r>
              <a:endPara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图片 14" descr="Screenshot_2016-03-23-11-46-48"/>
          <p:cNvPicPr>
            <a:picLocks noChangeAspect="1"/>
          </p:cNvPicPr>
          <p:nvPr/>
        </p:nvPicPr>
        <p:blipFill>
          <a:blip r:embed="rId1" cstate="print"/>
          <a:srcRect t="5369" b="8062"/>
          <a:stretch>
            <a:fillRect/>
          </a:stretch>
        </p:blipFill>
        <p:spPr>
          <a:xfrm>
            <a:off x="3832197" y="839966"/>
            <a:ext cx="1906526" cy="2933832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7" name="图片 16" descr="Screenshot_2016-03-23-11-43-50"/>
          <p:cNvPicPr>
            <a:picLocks noChangeAspect="1"/>
          </p:cNvPicPr>
          <p:nvPr/>
        </p:nvPicPr>
        <p:blipFill>
          <a:blip r:embed="rId2" cstate="print"/>
          <a:srcRect t="4563" b="8062"/>
          <a:stretch>
            <a:fillRect/>
          </a:stretch>
        </p:blipFill>
        <p:spPr>
          <a:xfrm>
            <a:off x="9800408" y="839519"/>
            <a:ext cx="1906526" cy="2961154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26" name="图片 25" descr="Screenshot_2016-03-23-11-41-25"/>
          <p:cNvPicPr>
            <a:picLocks noChangeAspect="1"/>
          </p:cNvPicPr>
          <p:nvPr/>
        </p:nvPicPr>
        <p:blipFill>
          <a:blip r:embed="rId3" cstate="print"/>
          <a:srcRect t="4031" b="8046"/>
          <a:stretch>
            <a:fillRect/>
          </a:stretch>
        </p:blipFill>
        <p:spPr>
          <a:xfrm>
            <a:off x="6852326" y="824764"/>
            <a:ext cx="1906527" cy="2979733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4" name="图片 13" descr="Screenshot_2016-03-23-11-38-52"/>
          <p:cNvPicPr>
            <a:picLocks noChangeAspect="1"/>
          </p:cNvPicPr>
          <p:nvPr/>
        </p:nvPicPr>
        <p:blipFill>
          <a:blip r:embed="rId4" cstate="print"/>
          <a:srcRect t="4563" b="8062"/>
          <a:stretch>
            <a:fillRect/>
          </a:stretch>
        </p:blipFill>
        <p:spPr>
          <a:xfrm>
            <a:off x="5290418" y="3484482"/>
            <a:ext cx="1906526" cy="2961154"/>
          </a:xfrm>
          <a:prstGeom prst="rect">
            <a:avLst/>
          </a:prstGeom>
          <a:ln>
            <a:solidFill>
              <a:srgbClr val="2C3C5E"/>
            </a:solidFill>
          </a:ln>
        </p:spPr>
      </p:pic>
      <p:pic>
        <p:nvPicPr>
          <p:cNvPr id="16" name="图片 15" descr="Screenshot_2016-03-23-11-45-35"/>
          <p:cNvPicPr>
            <a:picLocks noChangeAspect="1"/>
          </p:cNvPicPr>
          <p:nvPr/>
        </p:nvPicPr>
        <p:blipFill>
          <a:blip r:embed="rId5" cstate="print"/>
          <a:srcRect t="4837" b="8062"/>
          <a:stretch>
            <a:fillRect/>
          </a:stretch>
        </p:blipFill>
        <p:spPr>
          <a:xfrm>
            <a:off x="8446886" y="3459269"/>
            <a:ext cx="1906526" cy="2951864"/>
          </a:xfrm>
          <a:prstGeom prst="rect">
            <a:avLst/>
          </a:prstGeom>
          <a:ln>
            <a:solidFill>
              <a:srgbClr val="2C3C5E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-1">
      <a:majorFont>
        <a:latin typeface="等线 Light"/>
        <a:ea typeface="李旭科书法"/>
        <a:cs typeface=""/>
      </a:majorFont>
      <a:minorFont>
        <a:latin typeface="等线"/>
        <a:ea typeface="腾祥铁山楷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1675</Words>
  <Application>WPS 演示</Application>
  <PresentationFormat>宽屏</PresentationFormat>
  <Paragraphs>361</Paragraphs>
  <Slides>54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3" baseType="lpstr">
      <vt:lpstr>Arial</vt:lpstr>
      <vt:lpstr>宋体</vt:lpstr>
      <vt:lpstr>Wingdings</vt:lpstr>
      <vt:lpstr>华文新魏</vt:lpstr>
      <vt:lpstr>黑体</vt:lpstr>
      <vt:lpstr>微软雅黑</vt:lpstr>
      <vt:lpstr>楷体</vt:lpstr>
      <vt:lpstr>方正姚体</vt:lpstr>
      <vt:lpstr>Calibri</vt:lpstr>
      <vt:lpstr>Verdana</vt:lpstr>
      <vt:lpstr>等线</vt:lpstr>
      <vt:lpstr>Segoe Print</vt:lpstr>
      <vt:lpstr>腾祥铁山楷书简</vt:lpstr>
      <vt:lpstr>李旭科书法</vt:lpstr>
      <vt:lpstr>等线 Light</vt:lpstr>
      <vt:lpstr>李旭科书法</vt:lpstr>
      <vt:lpstr>腾祥铁山楷书简</vt:lpstr>
      <vt:lpstr>Office 主题​​</vt:lpstr>
      <vt:lpstr>TCLayout.ActiveDocument.1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D意空间</dc:creator>
  <cp:lastModifiedBy>Administrator</cp:lastModifiedBy>
  <cp:revision>158</cp:revision>
  <dcterms:created xsi:type="dcterms:W3CDTF">2016-01-17T06:48:00Z</dcterms:created>
  <dcterms:modified xsi:type="dcterms:W3CDTF">2016-12-16T03:37:56Z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